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8" r:id="rId1"/>
  </p:sldMasterIdLst>
  <p:notesMasterIdLst>
    <p:notesMasterId r:id="rId13"/>
  </p:notesMasterIdLst>
  <p:sldIdLst>
    <p:sldId id="256" r:id="rId2"/>
    <p:sldId id="298" r:id="rId3"/>
    <p:sldId id="328" r:id="rId4"/>
    <p:sldId id="323" r:id="rId5"/>
    <p:sldId id="352" r:id="rId6"/>
    <p:sldId id="353" r:id="rId7"/>
    <p:sldId id="354" r:id="rId8"/>
    <p:sldId id="350" r:id="rId9"/>
    <p:sldId id="351" r:id="rId10"/>
    <p:sldId id="358" r:id="rId11"/>
    <p:sldId id="359" r:id="rId12"/>
  </p:sldIdLst>
  <p:sldSz cx="9144000" cy="6858000" type="screen4x3"/>
  <p:notesSz cx="6788150" cy="9923463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D42CC8"/>
    <a:srgbClr val="C75F09"/>
    <a:srgbClr val="00D05E"/>
    <a:srgbClr val="3379CD"/>
    <a:srgbClr val="DEE7F6"/>
    <a:srgbClr val="0FDDE7"/>
    <a:srgbClr val="A14D07"/>
    <a:srgbClr val="E682DF"/>
    <a:srgbClr val="C35855"/>
    <a:srgbClr val="CE7674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0A1B5D5-9B99-4C35-A422-299274C87663}" styleName="Средний стиль 1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FABFCF23-3B69-468F-B69F-88F6DE6A72F2}" styleName="Средний стиль 1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3B4B98B0-60AC-42C2-AFA5-B58CD77FA1E5}" styleName="Светлый стиль 1 -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6E25E649-3F16-4E02-A733-19D2CDBF48F0}" styleName="Средний стиль 3 - акцент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Средний стиль 1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D27102A9-8310-4765-A935-A1911B00CA55}" styleName="Светлый стиль 1 - акцент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85BE263C-DBD7-4A20-BB59-AAB30ACAA65A}" styleName="Средний стиль 3 - акцент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638B1855-1B75-4FBE-930C-398BA8C253C6}" styleName="Стиль из темы 2 - акцент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0E3FDE45-AF77-4B5C-9715-49D594BDF05E}" styleName="Светлый стиль 1 - акцент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8799B23B-EC83-4686-B30A-512413B5E67A}" styleName="Светлый стиль 3 - акцент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ED083AE6-46FA-4A59-8FB0-9F97EB10719F}" styleName="Светлый стиль 3 - акцент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8FB837D-C827-4EFA-A057-4D05807E0F7C}" styleName="Стиль из темы 1 - акцент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2A488322-F2BA-4B5B-9748-0D474271808F}" styleName="Средний стиль 3 - акцент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91EBBBCC-DAD2-459C-BE2E-F6DE35CF9A28}" styleName="Темный стиль 2 - акцент 3/акцент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660B408-B3CF-4A94-85FC-2B1E0A45F4A2}" styleName="Темный стиль 2 - акцент 1/акцент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8A107856-5554-42FB-B03E-39F5DBC370BA}" styleName="Средний стиль 4 -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22838BEF-8BB2-4498-84A7-C5851F593DF1}" styleName="Средний стиль 4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089" autoAdjust="0"/>
    <p:restoredTop sz="98636" autoAdjust="0"/>
  </p:normalViewPr>
  <p:slideViewPr>
    <p:cSldViewPr>
      <p:cViewPr>
        <p:scale>
          <a:sx n="110" d="100"/>
          <a:sy n="110" d="100"/>
        </p:scale>
        <p:origin x="-78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15DE919-6D1F-441D-84A9-3B06AC83E8F3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DB676D40-6FA3-4C49-8805-EB61C57F6C5C}">
      <dgm:prSet phldrT="[Текст]" custT="1"/>
      <dgm:spPr/>
      <dgm:t>
        <a:bodyPr/>
        <a:lstStyle/>
        <a:p>
          <a:r>
            <a:rPr lang="ru-RU" sz="2400" b="1" dirty="0" smtClean="0">
              <a:latin typeface="Times New Roman" pitchFamily="18" charset="0"/>
              <a:cs typeface="Times New Roman" pitchFamily="18" charset="0"/>
            </a:rPr>
            <a:t>Направления поставки продуктов питания</a:t>
          </a:r>
          <a:endParaRPr lang="ru-RU" sz="2400" b="1" dirty="0">
            <a:latin typeface="Times New Roman" pitchFamily="18" charset="0"/>
            <a:cs typeface="Times New Roman" pitchFamily="18" charset="0"/>
          </a:endParaRPr>
        </a:p>
      </dgm:t>
    </dgm:pt>
    <dgm:pt modelId="{4A9326BF-AA37-4CA7-8FA6-FABC8F7C44C5}" type="parTrans" cxnId="{CBC6F055-6F62-4174-A8F0-7A0F8693918E}">
      <dgm:prSet/>
      <dgm:spPr/>
      <dgm:t>
        <a:bodyPr/>
        <a:lstStyle/>
        <a:p>
          <a:endParaRPr lang="ru-RU"/>
        </a:p>
      </dgm:t>
    </dgm:pt>
    <dgm:pt modelId="{F2E5892A-7E92-41D8-B2F0-216CB0684997}" type="sibTrans" cxnId="{CBC6F055-6F62-4174-A8F0-7A0F8693918E}">
      <dgm:prSet/>
      <dgm:spPr/>
      <dgm:t>
        <a:bodyPr/>
        <a:lstStyle/>
        <a:p>
          <a:endParaRPr lang="ru-RU"/>
        </a:p>
      </dgm:t>
    </dgm:pt>
    <dgm:pt modelId="{64674098-498D-4F6D-B6D3-ECA7015482EF}" type="pres">
      <dgm:prSet presAssocID="{D15DE919-6D1F-441D-84A9-3B06AC83E8F3}" presName="CompostProcess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CAF6C42-73B8-403F-850C-31D128192255}" type="pres">
      <dgm:prSet presAssocID="{D15DE919-6D1F-441D-84A9-3B06AC83E8F3}" presName="arrow" presStyleLbl="bgShp" presStyleIdx="0" presStyleCnt="1" custLinFactNeighborX="-1045"/>
      <dgm:spPr/>
    </dgm:pt>
    <dgm:pt modelId="{F2AA6FF5-3FFF-493E-925A-D326000F3561}" type="pres">
      <dgm:prSet presAssocID="{D15DE919-6D1F-441D-84A9-3B06AC83E8F3}" presName="linearProcess" presStyleCnt="0"/>
      <dgm:spPr/>
    </dgm:pt>
    <dgm:pt modelId="{B305412B-EBF3-4F9C-8112-C6ABF62F431A}" type="pres">
      <dgm:prSet presAssocID="{DB676D40-6FA3-4C49-8805-EB61C57F6C5C}" presName="textNode" presStyleLbl="node1" presStyleIdx="0" presStyleCnt="1" custScaleX="333333" custLinFactX="89648" custLinFactNeighborX="100000" custLinFactNeighborY="-555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2625EE57-91B1-4854-9867-6D9DAEC1BD36}" type="presOf" srcId="{DB676D40-6FA3-4C49-8805-EB61C57F6C5C}" destId="{B305412B-EBF3-4F9C-8112-C6ABF62F431A}" srcOrd="0" destOrd="0" presId="urn:microsoft.com/office/officeart/2005/8/layout/hProcess9"/>
    <dgm:cxn modelId="{F6EE2454-4206-4342-A77B-9AECA13CDF73}" type="presOf" srcId="{D15DE919-6D1F-441D-84A9-3B06AC83E8F3}" destId="{64674098-498D-4F6D-B6D3-ECA7015482EF}" srcOrd="0" destOrd="0" presId="urn:microsoft.com/office/officeart/2005/8/layout/hProcess9"/>
    <dgm:cxn modelId="{CBC6F055-6F62-4174-A8F0-7A0F8693918E}" srcId="{D15DE919-6D1F-441D-84A9-3B06AC83E8F3}" destId="{DB676D40-6FA3-4C49-8805-EB61C57F6C5C}" srcOrd="0" destOrd="0" parTransId="{4A9326BF-AA37-4CA7-8FA6-FABC8F7C44C5}" sibTransId="{F2E5892A-7E92-41D8-B2F0-216CB0684997}"/>
    <dgm:cxn modelId="{E7CED129-2EE5-4850-AC86-81A57DA9952B}" type="presParOf" srcId="{64674098-498D-4F6D-B6D3-ECA7015482EF}" destId="{DCAF6C42-73B8-403F-850C-31D128192255}" srcOrd="0" destOrd="0" presId="urn:microsoft.com/office/officeart/2005/8/layout/hProcess9"/>
    <dgm:cxn modelId="{3DE607F8-1B33-4CA8-B252-09F45917EB1D}" type="presParOf" srcId="{64674098-498D-4F6D-B6D3-ECA7015482EF}" destId="{F2AA6FF5-3FFF-493E-925A-D326000F3561}" srcOrd="1" destOrd="0" presId="urn:microsoft.com/office/officeart/2005/8/layout/hProcess9"/>
    <dgm:cxn modelId="{C3D498B4-C503-46CA-A143-5FC7B6743BEB}" type="presParOf" srcId="{F2AA6FF5-3FFF-493E-925A-D326000F3561}" destId="{B305412B-EBF3-4F9C-8112-C6ABF62F431A}" srcOrd="0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DCAF6C42-73B8-403F-850C-31D128192255}">
      <dsp:nvSpPr>
        <dsp:cNvPr id="0" name=""/>
        <dsp:cNvSpPr/>
      </dsp:nvSpPr>
      <dsp:spPr>
        <a:xfrm>
          <a:off x="557035" y="0"/>
          <a:ext cx="7161195" cy="1296144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305412B-EBF3-4F9C-8112-C6ABF62F431A}">
      <dsp:nvSpPr>
        <dsp:cNvPr id="0" name=""/>
        <dsp:cNvSpPr/>
      </dsp:nvSpPr>
      <dsp:spPr>
        <a:xfrm>
          <a:off x="865" y="360037"/>
          <a:ext cx="8424070" cy="51845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>
              <a:latin typeface="Times New Roman" pitchFamily="18" charset="0"/>
              <a:cs typeface="Times New Roman" pitchFamily="18" charset="0"/>
            </a:rPr>
            <a:t>Направления поставки продуктов питания</a:t>
          </a:r>
          <a:endParaRPr lang="ru-RU" sz="2400" b="1" kern="1200" dirty="0">
            <a:latin typeface="Times New Roman" pitchFamily="18" charset="0"/>
            <a:cs typeface="Times New Roman" pitchFamily="18" charset="0"/>
          </a:endParaRPr>
        </a:p>
      </dsp:txBody>
      <dsp:txXfrm>
        <a:off x="865" y="360037"/>
        <a:ext cx="8424070" cy="51845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1638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4925" y="0"/>
            <a:ext cx="2941638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8E5030-3603-4BAB-9C18-A244C9CA1580}" type="datetimeFigureOut">
              <a:rPr lang="ru-RU" smtClean="0"/>
              <a:pPr/>
              <a:t>22.04.2019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4400" y="744538"/>
            <a:ext cx="4959350" cy="3721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0" y="4713288"/>
            <a:ext cx="5429250" cy="44656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4988"/>
            <a:ext cx="2941638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4925" y="9424988"/>
            <a:ext cx="2941638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C3E1D9-1445-47BD-9DDD-A1977AC6C52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4324903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C5A7831-7729-4EBA-AF45-6B08BE8D6C49}" type="datetime1">
              <a:rPr lang="ru-RU" smtClean="0"/>
              <a:pPr>
                <a:defRPr/>
              </a:pPr>
              <a:t>22.04.2019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E9EF599-D264-46E1-8131-BD74D6A33A51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3499506-7C8D-4026-98CE-0CE33E4E26BA}" type="datetime1">
              <a:rPr lang="ru-RU" smtClean="0"/>
              <a:pPr>
                <a:defRPr/>
              </a:pPr>
              <a:t>22.04.2019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AF2D67F-CC80-4E55-81E4-A2BFC6968BDE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CB45423-0617-4442-8D46-E1A749C18A0C}" type="datetime1">
              <a:rPr lang="ru-RU" smtClean="0"/>
              <a:pPr>
                <a:defRPr/>
              </a:pPr>
              <a:t>22.04.2019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9F10DBF-0853-4616-8DA6-59B802965D4C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0B55EF1-52A1-4E65-BF52-1223F9FFBE76}" type="datetime1">
              <a:rPr lang="ru-RU" smtClean="0"/>
              <a:pPr>
                <a:defRPr/>
              </a:pPr>
              <a:t>22.04.2019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CFDA836-6342-4383-8052-6A8851614B1F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B0AE3AA-6DDD-4525-9A61-E0D029F3338B}" type="datetime1">
              <a:rPr lang="ru-RU" smtClean="0"/>
              <a:pPr>
                <a:defRPr/>
              </a:pPr>
              <a:t>22.04.2019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415E67-4BA7-43BC-A2B5-A74214297380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56AF883-3831-428F-961D-51D7C8B7F860}" type="datetime1">
              <a:rPr lang="ru-RU" smtClean="0"/>
              <a:pPr>
                <a:defRPr/>
              </a:pPr>
              <a:t>22.04.2019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73A8157-CAB7-4C67-BEDA-26F75CC1E538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AB21938-0F5E-436A-8F44-C2AE50A1234F}" type="datetime1">
              <a:rPr lang="ru-RU" smtClean="0"/>
              <a:pPr>
                <a:defRPr/>
              </a:pPr>
              <a:t>22.04.2019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C9E9974-276E-46D7-AF1A-278AE71211D7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7FA8C6F-C5CF-497E-A395-938B2BE8F5F3}" type="datetime1">
              <a:rPr lang="ru-RU" smtClean="0"/>
              <a:pPr>
                <a:defRPr/>
              </a:pPr>
              <a:t>22.04.2019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36741A1-1BEF-4AE2-A476-82612B06522D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A6AC39E-BF61-4B2D-A7D1-7F7E0A920047}" type="datetime1">
              <a:rPr lang="ru-RU" smtClean="0"/>
              <a:pPr>
                <a:defRPr/>
              </a:pPr>
              <a:t>22.04.2019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153124-E153-4BEA-8491-D5230FD0B811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5F209B7-5234-4C40-85DB-D6197310201D}" type="datetime1">
              <a:rPr lang="ru-RU" smtClean="0"/>
              <a:pPr>
                <a:defRPr/>
              </a:pPr>
              <a:t>22.04.2019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8B66A9-6E95-472C-9DAE-3DBDFEB69940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85CB427-6BD3-4AC8-AC48-55CE09BAA3FC}" type="datetime1">
              <a:rPr lang="ru-RU" smtClean="0"/>
              <a:pPr>
                <a:defRPr/>
              </a:pPr>
              <a:t>22.04.2019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540E6D1-C4F3-4B28-AA4A-D063F8849FF4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FF0D4720-7D56-4006-8A21-EF9B97AB206D}" type="datetime1">
              <a:rPr lang="ru-RU" smtClean="0"/>
              <a:pPr>
                <a:defRPr/>
              </a:pPr>
              <a:t>22.04.2019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CA754F7A-4DEA-4517-852A-6FF515AEA8B7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53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685800" y="1285861"/>
            <a:ext cx="7772400" cy="4087355"/>
          </a:xfrm>
          <a:noFill/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entury" pitchFamily="18" charset="0"/>
              </a:rPr>
              <a:t/>
            </a:r>
            <a:br>
              <a:rPr lang="ru-RU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entury" pitchFamily="18" charset="0"/>
              </a:rPr>
            </a:br>
            <a:r>
              <a:rPr lang="ru-RU" sz="3200" b="1" dirty="0" smtClean="0">
                <a:ln w="1905"/>
                <a:solidFill>
                  <a:srgbClr val="C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entury" pitchFamily="18" charset="0"/>
              </a:rPr>
              <a:t> Организация </a:t>
            </a:r>
            <a:r>
              <a:rPr lang="ru-RU" sz="3200" b="1" smtClean="0">
                <a:ln w="1905"/>
                <a:solidFill>
                  <a:srgbClr val="C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entury" pitchFamily="18" charset="0"/>
              </a:rPr>
              <a:t>совместных аукционов </a:t>
            </a:r>
            <a:r>
              <a:rPr lang="ru-RU" sz="3200" b="1" dirty="0" smtClean="0">
                <a:ln w="1905"/>
                <a:solidFill>
                  <a:srgbClr val="C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entury" pitchFamily="18" charset="0"/>
              </a:rPr>
              <a:t>на поставку продуктов питания</a:t>
            </a:r>
            <a:endParaRPr lang="ru-RU" sz="3200" b="1" dirty="0">
              <a:ln w="1905"/>
              <a:solidFill>
                <a:srgbClr val="C0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Century" pitchFamily="18" charset="0"/>
            </a:endParaRPr>
          </a:p>
        </p:txBody>
      </p:sp>
      <p:sp>
        <p:nvSpPr>
          <p:cNvPr id="3" name="Rectangle 26"/>
          <p:cNvSpPr txBox="1">
            <a:spLocks noChangeArrowheads="1"/>
          </p:cNvSpPr>
          <p:nvPr/>
        </p:nvSpPr>
        <p:spPr bwMode="auto">
          <a:xfrm>
            <a:off x="1403648" y="332656"/>
            <a:ext cx="6313488" cy="936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2000" b="1" dirty="0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entury" pitchFamily="18" charset="0"/>
              </a:rPr>
              <a:t>Главное управление контрактной системы Омской области</a:t>
            </a:r>
          </a:p>
        </p:txBody>
      </p:sp>
      <p:sp>
        <p:nvSpPr>
          <p:cNvPr id="5" name="Rectangle 26"/>
          <p:cNvSpPr txBox="1">
            <a:spLocks noChangeArrowheads="1"/>
          </p:cNvSpPr>
          <p:nvPr/>
        </p:nvSpPr>
        <p:spPr bwMode="auto">
          <a:xfrm>
            <a:off x="1691680" y="5373216"/>
            <a:ext cx="6313488" cy="936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 fontAlgn="auto">
              <a:spcAft>
                <a:spcPts val="0"/>
              </a:spcAft>
              <a:defRPr/>
            </a:pPr>
            <a:endParaRPr lang="ru-RU" sz="24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Century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с двумя вырезанными противолежащими углами 7"/>
          <p:cNvSpPr/>
          <p:nvPr/>
        </p:nvSpPr>
        <p:spPr>
          <a:xfrm>
            <a:off x="251520" y="188640"/>
            <a:ext cx="8568952" cy="576064"/>
          </a:xfrm>
          <a:prstGeom prst="snip2DiagRect">
            <a:avLst/>
          </a:prstGeom>
          <a:solidFill>
            <a:srgbClr val="CE7674"/>
          </a:solidFill>
          <a:effectLst>
            <a:glow rad="63500">
              <a:schemeClr val="accent6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None/>
            </a:pPr>
            <a:r>
              <a:rPr lang="ru-RU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Формирование заказчиком позиции плана-графика на основании созданного соглашения</a:t>
            </a:r>
            <a:endParaRPr lang="ru-RU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51520" y="4941168"/>
            <a:ext cx="8640960" cy="1600438"/>
          </a:xfrm>
          <a:prstGeom prst="rect">
            <a:avLst/>
          </a:prstGeom>
          <a:ln w="31750" cmpd="thickThin"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ru-RU" sz="1400" i="1" dirty="0" smtClean="0">
                <a:latin typeface="Times New Roman" pitchFamily="18" charset="0"/>
                <a:cs typeface="Times New Roman" pitchFamily="18" charset="0"/>
              </a:rPr>
              <a:t>Самостоятельно заказчику необходимо внести в сформировавшуюся позицию плана-графика следующую информацию:</a:t>
            </a:r>
          </a:p>
          <a:p>
            <a:pPr algn="just"/>
            <a:r>
              <a:rPr lang="ru-RU" sz="1400" i="1" dirty="0" smtClean="0">
                <a:latin typeface="Times New Roman" pitchFamily="18" charset="0"/>
                <a:cs typeface="Times New Roman" pitchFamily="18" charset="0"/>
              </a:rPr>
              <a:t>– планируемый срок (сроки отдельных этапов) поставки товаров (выполнения работ, оказания услуг) </a:t>
            </a:r>
            <a:r>
              <a:rPr lang="ru-RU" sz="1400" i="1" dirty="0" smtClean="0">
                <a:latin typeface="Times New Roman" pitchFamily="18" charset="0"/>
                <a:cs typeface="Times New Roman" pitchFamily="18" charset="0"/>
              </a:rPr>
              <a:t>;</a:t>
            </a:r>
            <a:endParaRPr lang="ru-RU" sz="1400" i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1400" i="1" dirty="0" smtClean="0">
                <a:latin typeface="Times New Roman" pitchFamily="18" charset="0"/>
                <a:cs typeface="Times New Roman" pitchFamily="18" charset="0"/>
              </a:rPr>
              <a:t>– периодичность поставки (выполнения работ, оказания услуг</a:t>
            </a:r>
            <a:r>
              <a:rPr lang="ru-RU" sz="1400" i="1" dirty="0" smtClean="0">
                <a:latin typeface="Times New Roman" pitchFamily="18" charset="0"/>
                <a:cs typeface="Times New Roman" pitchFamily="18" charset="0"/>
              </a:rPr>
              <a:t>); </a:t>
            </a:r>
            <a:endParaRPr lang="ru-RU" sz="1400" i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1400" i="1" dirty="0" smtClean="0">
                <a:latin typeface="Times New Roman" pitchFamily="18" charset="0"/>
                <a:cs typeface="Times New Roman" pitchFamily="18" charset="0"/>
              </a:rPr>
              <a:t>– иная периодичность поставки (выполнения работ, оказания услуг</a:t>
            </a:r>
            <a:r>
              <a:rPr lang="ru-RU" sz="1400" i="1" dirty="0" smtClean="0">
                <a:latin typeface="Times New Roman" pitchFamily="18" charset="0"/>
                <a:cs typeface="Times New Roman" pitchFamily="18" charset="0"/>
              </a:rPr>
              <a:t>); </a:t>
            </a:r>
            <a:endParaRPr lang="ru-RU" sz="1400" i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1400" i="1" dirty="0" smtClean="0">
                <a:latin typeface="Times New Roman" pitchFamily="18" charset="0"/>
                <a:cs typeface="Times New Roman" pitchFamily="18" charset="0"/>
              </a:rPr>
              <a:t>– во вкладке продукция - </a:t>
            </a:r>
            <a:r>
              <a:rPr lang="ru-RU" sz="1400" i="1" dirty="0" smtClean="0">
                <a:latin typeface="Times New Roman" pitchFamily="18" charset="0"/>
                <a:cs typeface="Times New Roman" pitchFamily="18" charset="0"/>
              </a:rPr>
              <a:t>указать </a:t>
            </a:r>
            <a:r>
              <a:rPr lang="ru-RU" sz="1400" i="1" dirty="0" smtClean="0">
                <a:latin typeface="Times New Roman" pitchFamily="18" charset="0"/>
                <a:cs typeface="Times New Roman" pitchFamily="18" charset="0"/>
              </a:rPr>
              <a:t>количество, цену за единицу, обоснование включения дополнительной информации в сведения о товаре, работе, услуге.</a:t>
            </a:r>
            <a:endParaRPr lang="ru-RU" sz="1400" i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1052736"/>
            <a:ext cx="8734469" cy="34563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53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685800" y="1285861"/>
            <a:ext cx="7772400" cy="4087355"/>
          </a:xfrm>
          <a:noFill/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entury" pitchFamily="18" charset="0"/>
              </a:rPr>
              <a:t/>
            </a:r>
            <a:br>
              <a:rPr lang="ru-RU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entury" pitchFamily="18" charset="0"/>
              </a:rPr>
            </a:br>
            <a:r>
              <a:rPr lang="ru-RU" sz="3200" b="1" dirty="0" smtClean="0">
                <a:ln w="1905"/>
                <a:solidFill>
                  <a:srgbClr val="C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entury" pitchFamily="18" charset="0"/>
              </a:rPr>
              <a:t> Организация </a:t>
            </a:r>
            <a:r>
              <a:rPr lang="ru-RU" sz="3200" b="1" smtClean="0">
                <a:ln w="1905"/>
                <a:solidFill>
                  <a:srgbClr val="C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entury" pitchFamily="18" charset="0"/>
              </a:rPr>
              <a:t>совместных аукционов </a:t>
            </a:r>
            <a:r>
              <a:rPr lang="ru-RU" sz="3200" b="1" dirty="0" smtClean="0">
                <a:ln w="1905"/>
                <a:solidFill>
                  <a:srgbClr val="C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entury" pitchFamily="18" charset="0"/>
              </a:rPr>
              <a:t>на поставку продуктов питания</a:t>
            </a:r>
            <a:endParaRPr lang="ru-RU" sz="3200" b="1" dirty="0">
              <a:ln w="1905"/>
              <a:solidFill>
                <a:srgbClr val="C0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Century" pitchFamily="18" charset="0"/>
            </a:endParaRPr>
          </a:p>
        </p:txBody>
      </p:sp>
      <p:sp>
        <p:nvSpPr>
          <p:cNvPr id="3" name="Rectangle 26"/>
          <p:cNvSpPr txBox="1">
            <a:spLocks noChangeArrowheads="1"/>
          </p:cNvSpPr>
          <p:nvPr/>
        </p:nvSpPr>
        <p:spPr bwMode="auto">
          <a:xfrm>
            <a:off x="1403648" y="332656"/>
            <a:ext cx="6313488" cy="936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2000" b="1" dirty="0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entury" pitchFamily="18" charset="0"/>
              </a:rPr>
              <a:t>Главное управление контрактной системы Омской области</a:t>
            </a:r>
          </a:p>
        </p:txBody>
      </p:sp>
      <p:sp>
        <p:nvSpPr>
          <p:cNvPr id="5" name="Rectangle 26"/>
          <p:cNvSpPr txBox="1">
            <a:spLocks noChangeArrowheads="1"/>
          </p:cNvSpPr>
          <p:nvPr/>
        </p:nvSpPr>
        <p:spPr bwMode="auto">
          <a:xfrm>
            <a:off x="1691680" y="5373216"/>
            <a:ext cx="6313488" cy="936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 fontAlgn="auto">
              <a:spcAft>
                <a:spcPts val="0"/>
              </a:spcAft>
              <a:defRPr/>
            </a:pPr>
            <a:endParaRPr lang="ru-RU" sz="24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Century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 txBox="1">
            <a:spLocks/>
          </p:cNvSpPr>
          <p:nvPr/>
        </p:nvSpPr>
        <p:spPr>
          <a:xfrm>
            <a:off x="467544" y="0"/>
            <a:ext cx="8229600" cy="54868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2400" b="1" i="0" u="none" strike="noStrike" kern="1200" cap="none" spc="0" normalizeH="0" baseline="0" noProof="0" dirty="0" smtClean="0">
              <a:ln w="1905"/>
              <a:solidFill>
                <a:srgbClr val="58319F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Прямоугольник с двумя вырезанными противолежащими углами 10"/>
          <p:cNvSpPr/>
          <p:nvPr/>
        </p:nvSpPr>
        <p:spPr>
          <a:xfrm>
            <a:off x="179512" y="404664"/>
            <a:ext cx="8784976" cy="504056"/>
          </a:xfrm>
          <a:prstGeom prst="snip2DiagRect">
            <a:avLst/>
          </a:prstGeom>
          <a:solidFill>
            <a:srgbClr val="CE7674"/>
          </a:solidFill>
          <a:effectLst>
            <a:glow rad="63500">
              <a:schemeClr val="accent6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None/>
            </a:pPr>
            <a:r>
              <a:rPr lang="ru-RU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График проведения совместных аукционов в 2019 году</a:t>
            </a: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251520" y="1268760"/>
          <a:ext cx="8640959" cy="4993569"/>
        </p:xfrm>
        <a:graphic>
          <a:graphicData uri="http://schemas.openxmlformats.org/drawingml/2006/table">
            <a:tbl>
              <a:tblPr/>
              <a:tblGrid>
                <a:gridCol w="6144703"/>
                <a:gridCol w="2496256"/>
              </a:tblGrid>
              <a:tr h="57606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Наименование объекта </a:t>
                      </a:r>
                      <a:r>
                        <a:rPr lang="ru-RU" sz="1400" dirty="0" smtClean="0">
                          <a:latin typeface="Times New Roman"/>
                          <a:ea typeface="Calibri"/>
                          <a:cs typeface="Times New Roman"/>
                        </a:rPr>
                        <a:t>закупки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9387" marR="493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Срок размещения извещения об осуществлении закупки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387" marR="493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044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Поставка бумаги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387" marR="493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апрель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387" marR="493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089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Поставка топлива моторного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387" marR="493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февраль, май, август, ноябрь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387" marR="493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044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Поставка угля 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387" marR="493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июнь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387" marR="493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3134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Оказание услуг по приобретению (продлению) неисключительных прав (лицензий) на программное обеспечение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387" marR="493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апрель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387" marR="493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089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Поставка рабочих станций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387" marR="493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апрель-май, июль, октябрь, декабрь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387" marR="493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089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Поставка принтеров и МФУ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387" marR="493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апрель-май, июль, октябрь, декабрь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387" marR="493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044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Calibri"/>
                          <a:cs typeface="Times New Roman"/>
                        </a:rPr>
                        <a:t>Поставка продуктов питания:</a:t>
                      </a:r>
                      <a:endParaRPr lang="ru-RU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387" marR="493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9387" marR="493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0896">
                <a:tc>
                  <a:txBody>
                    <a:bodyPr/>
                    <a:lstStyle/>
                    <a:p>
                      <a:pPr indent="81026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Calibri"/>
                          <a:cs typeface="Times New Roman"/>
                        </a:rPr>
                        <a:t>-поставка молочной продукции (молочная и кисломолочная продукция)</a:t>
                      </a:r>
                      <a:endParaRPr lang="ru-RU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387" marR="493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Calibri"/>
                          <a:cs typeface="Times New Roman"/>
                        </a:rPr>
                        <a:t>май, ноябрь</a:t>
                      </a:r>
                      <a:endParaRPr lang="ru-RU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387" marR="493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0449">
                <a:tc>
                  <a:txBody>
                    <a:bodyPr/>
                    <a:lstStyle/>
                    <a:p>
                      <a:pPr marL="81026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Calibri"/>
                          <a:cs typeface="Times New Roman"/>
                        </a:rPr>
                        <a:t>- поставка говядины</a:t>
                      </a:r>
                      <a:endParaRPr lang="ru-RU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387" marR="493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Calibri"/>
                          <a:cs typeface="Times New Roman"/>
                        </a:rPr>
                        <a:t>май, ноябрь</a:t>
                      </a:r>
                      <a:endParaRPr lang="ru-RU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387" marR="493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0449">
                <a:tc>
                  <a:txBody>
                    <a:bodyPr/>
                    <a:lstStyle/>
                    <a:p>
                      <a:pPr marL="81026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Calibri"/>
                          <a:cs typeface="Times New Roman"/>
                        </a:rPr>
                        <a:t>- поставка мяса кур</a:t>
                      </a:r>
                      <a:endParaRPr lang="ru-RU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387" marR="493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Calibri"/>
                          <a:cs typeface="Times New Roman"/>
                        </a:rPr>
                        <a:t>май, ноябрь</a:t>
                      </a:r>
                      <a:endParaRPr lang="ru-RU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387" marR="493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0449">
                <a:tc>
                  <a:txBody>
                    <a:bodyPr/>
                    <a:lstStyle/>
                    <a:p>
                      <a:pPr marL="81026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Calibri"/>
                          <a:cs typeface="Times New Roman"/>
                        </a:rPr>
                        <a:t>- поставка рыбы</a:t>
                      </a:r>
                      <a:endParaRPr lang="ru-RU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387" marR="493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Calibri"/>
                          <a:cs typeface="Times New Roman"/>
                        </a:rPr>
                        <a:t>май, ноябрь</a:t>
                      </a:r>
                      <a:endParaRPr lang="ru-RU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387" marR="493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0896">
                <a:tc>
                  <a:txBody>
                    <a:bodyPr/>
                    <a:lstStyle/>
                    <a:p>
                      <a:pPr marL="81026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Calibri"/>
                          <a:cs typeface="Times New Roman"/>
                        </a:rPr>
                        <a:t>- поставка яиц (учреждения г. Омска и Омского района)</a:t>
                      </a:r>
                      <a:endParaRPr lang="ru-RU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387" marR="493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Calibri"/>
                          <a:cs typeface="Times New Roman"/>
                        </a:rPr>
                        <a:t>май, ноябрь</a:t>
                      </a:r>
                      <a:endParaRPr lang="ru-RU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387" marR="493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560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Содержимое 9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361459"/>
          </a:xfrm>
        </p:spPr>
        <p:txBody>
          <a:bodyPr/>
          <a:lstStyle/>
          <a:p>
            <a:pPr>
              <a:buNone/>
            </a:pPr>
            <a:endParaRPr lang="ru-RU" sz="2000" dirty="0" smtClean="0"/>
          </a:p>
          <a:p>
            <a:pPr>
              <a:buNone/>
            </a:pPr>
            <a:endParaRPr lang="ru-RU" sz="2000" dirty="0" smtClean="0"/>
          </a:p>
          <a:p>
            <a:pPr>
              <a:buNone/>
            </a:pPr>
            <a:endParaRPr lang="ru-RU" sz="2000" dirty="0" smtClean="0"/>
          </a:p>
          <a:p>
            <a:pPr>
              <a:buNone/>
            </a:pPr>
            <a:endParaRPr lang="ru-RU" sz="1800" dirty="0" smtClean="0"/>
          </a:p>
          <a:p>
            <a:pPr>
              <a:buNone/>
            </a:pPr>
            <a:endParaRPr lang="ru-RU" sz="1800" dirty="0" smtClean="0"/>
          </a:p>
          <a:p>
            <a:pPr>
              <a:buNone/>
            </a:pPr>
            <a:endParaRPr lang="ru-RU" sz="1800" dirty="0" smtClean="0"/>
          </a:p>
          <a:p>
            <a:pPr>
              <a:buNone/>
            </a:pPr>
            <a:endParaRPr lang="ru-RU" sz="1800" dirty="0" smtClean="0"/>
          </a:p>
          <a:p>
            <a:pPr>
              <a:buNone/>
            </a:pPr>
            <a:endParaRPr lang="ru-RU" sz="1800" dirty="0" smtClean="0"/>
          </a:p>
          <a:p>
            <a:pPr>
              <a:buNone/>
            </a:pPr>
            <a:endParaRPr lang="ru-RU" sz="1800" dirty="0" smtClean="0"/>
          </a:p>
          <a:p>
            <a:pPr>
              <a:buNone/>
            </a:pPr>
            <a:endParaRPr lang="ru-RU" sz="2000" dirty="0" smtClean="0"/>
          </a:p>
          <a:p>
            <a:pPr>
              <a:buNone/>
            </a:pPr>
            <a:endParaRPr lang="ru-RU" sz="2000" dirty="0" smtClean="0"/>
          </a:p>
          <a:p>
            <a:pPr>
              <a:buNone/>
            </a:pPr>
            <a:endParaRPr lang="ru-RU" sz="2000" dirty="0" smtClean="0"/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251520" y="1700808"/>
            <a:ext cx="8640960" cy="4752528"/>
          </a:xfrm>
          <a:prstGeom prst="roundRect">
            <a:avLst/>
          </a:prstGeom>
          <a:gradFill>
            <a:gsLst>
              <a:gs pos="0">
                <a:schemeClr val="accent6">
                  <a:lumMod val="20000"/>
                  <a:lumOff val="80000"/>
                </a:schemeClr>
              </a:gs>
              <a:gs pos="50000">
                <a:schemeClr val="bg1"/>
              </a:gs>
              <a:gs pos="100000">
                <a:schemeClr val="accent6">
                  <a:lumMod val="20000"/>
                  <a:lumOff val="80000"/>
                </a:schemeClr>
              </a:gs>
            </a:gsLst>
            <a:lin ang="5400000" scaled="1"/>
          </a:gradFill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000" i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 участие в совместном аукционе выразили согласие 52 учреждения на закупку следующих продуктов:</a:t>
            </a:r>
          </a:p>
          <a:p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Молоко – 258,0 тыс. литров;</a:t>
            </a:r>
          </a:p>
          <a:p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Кисломолочная продукция, включая йогурт – 113,5 тыс. литров;</a:t>
            </a:r>
          </a:p>
          <a:p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Сметана 13,6 тонн;</a:t>
            </a:r>
          </a:p>
          <a:p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Масло сливочное – 12,3 тонн</a:t>
            </a:r>
          </a:p>
          <a:p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Творог – 50,4 тонн</a:t>
            </a:r>
          </a:p>
          <a:p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Сыр – 4,9 тонны;</a:t>
            </a:r>
          </a:p>
          <a:p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Говядина – 120,1 тонна</a:t>
            </a:r>
          </a:p>
          <a:p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Мясо кур – 53,3 тонн</a:t>
            </a:r>
          </a:p>
          <a:p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Рыба мороженная – 80,4 тонн</a:t>
            </a:r>
          </a:p>
          <a:p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Яйцо – 689,2 тыс. шт.</a:t>
            </a:r>
          </a:p>
          <a:p>
            <a:pPr algn="ctr"/>
            <a:endParaRPr lang="ru-RU" dirty="0"/>
          </a:p>
        </p:txBody>
      </p:sp>
      <p:sp>
        <p:nvSpPr>
          <p:cNvPr id="12" name="Прямоугольник с двумя вырезанными противолежащими углами 11"/>
          <p:cNvSpPr/>
          <p:nvPr/>
        </p:nvSpPr>
        <p:spPr>
          <a:xfrm>
            <a:off x="179512" y="476672"/>
            <a:ext cx="8784976" cy="864096"/>
          </a:xfrm>
          <a:prstGeom prst="snip2DiagRect">
            <a:avLst/>
          </a:prstGeom>
          <a:solidFill>
            <a:srgbClr val="CE7674"/>
          </a:solidFill>
          <a:effectLst>
            <a:glow rad="63500">
              <a:schemeClr val="accent6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None/>
            </a:pPr>
            <a:r>
              <a:rPr lang="ru-RU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Потребность в продуктах питания заказчиков социальной сферы Омской области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" name="Содержимое 7"/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204238465"/>
              </p:ext>
            </p:extLst>
          </p:nvPr>
        </p:nvGraphicFramePr>
        <p:xfrm>
          <a:off x="395536" y="1268760"/>
          <a:ext cx="8424935" cy="5266909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899740"/>
                <a:gridCol w="2230130"/>
                <a:gridCol w="2278841"/>
                <a:gridCol w="2016224"/>
              </a:tblGrid>
              <a:tr h="75087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Юго-западное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 smtClean="0"/>
                    </a:p>
                    <a:p>
                      <a:pPr algn="ctr"/>
                      <a:r>
                        <a:rPr lang="ru-RU" sz="1800" dirty="0" smtClean="0"/>
                        <a:t>Центральное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 smtClean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Юго-восточное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 smtClean="0"/>
                    </a:p>
                    <a:p>
                      <a:pPr algn="ctr"/>
                      <a:r>
                        <a:rPr lang="ru-RU" sz="1800" dirty="0" smtClean="0"/>
                        <a:t>Северное</a:t>
                      </a:r>
                      <a:endParaRPr lang="ru-RU" sz="1800" dirty="0"/>
                    </a:p>
                  </a:txBody>
                  <a:tcPr/>
                </a:tc>
              </a:tr>
              <a:tr h="439406">
                <a:tc>
                  <a:txBody>
                    <a:bodyPr/>
                    <a:lstStyle/>
                    <a:p>
                      <a:pPr algn="ctr"/>
                      <a:r>
                        <a:rPr lang="ru-RU" sz="1600" kern="12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Азовский</a:t>
                      </a:r>
                      <a:endParaRPr lang="ru-RU" sz="1600" kern="1200" dirty="0">
                        <a:solidFill>
                          <a:srgbClr val="00000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г.Омск</a:t>
                      </a:r>
                      <a:endParaRPr lang="ru-RU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err="1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Калачинский</a:t>
                      </a:r>
                      <a:endParaRPr lang="ru-RU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err="1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Большереченскй</a:t>
                      </a:r>
                      <a:endParaRPr lang="ru-RU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561378">
                <a:tc>
                  <a:txBody>
                    <a:bodyPr/>
                    <a:lstStyle/>
                    <a:p>
                      <a:pPr algn="ctr"/>
                      <a:r>
                        <a:rPr lang="ru-RU" sz="1600" kern="12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Таврический</a:t>
                      </a:r>
                      <a:endParaRPr lang="ru-RU" sz="1600" kern="1200" dirty="0">
                        <a:solidFill>
                          <a:srgbClr val="00000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err="1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Кормиловский</a:t>
                      </a:r>
                      <a:endParaRPr lang="ru-RU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439406">
                <a:tc>
                  <a:txBody>
                    <a:bodyPr/>
                    <a:lstStyle/>
                    <a:p>
                      <a:pPr algn="ctr"/>
                      <a:r>
                        <a:rPr lang="ru-RU" sz="1600" kern="1200" dirty="0" err="1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Павлоградский</a:t>
                      </a:r>
                      <a:endParaRPr lang="ru-RU" sz="1600" kern="1200" dirty="0">
                        <a:solidFill>
                          <a:srgbClr val="00000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Омский район</a:t>
                      </a:r>
                      <a:endParaRPr lang="ru-RU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err="1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Нижнеомский</a:t>
                      </a:r>
                      <a:endParaRPr lang="ru-RU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Тарский</a:t>
                      </a:r>
                      <a:endParaRPr lang="ru-RU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439406">
                <a:tc>
                  <a:txBody>
                    <a:bodyPr/>
                    <a:lstStyle/>
                    <a:p>
                      <a:pPr algn="ctr"/>
                      <a:r>
                        <a:rPr lang="ru-RU" sz="1600" kern="12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Одесский</a:t>
                      </a:r>
                      <a:endParaRPr lang="ru-RU" sz="1600" kern="1200" dirty="0">
                        <a:solidFill>
                          <a:srgbClr val="00000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439406">
                <a:tc>
                  <a:txBody>
                    <a:bodyPr/>
                    <a:lstStyle/>
                    <a:p>
                      <a:pPr algn="ctr"/>
                      <a:r>
                        <a:rPr lang="ru-RU" sz="1600" kern="1200" dirty="0" err="1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Шербакульский</a:t>
                      </a:r>
                      <a:endParaRPr lang="ru-RU" sz="1600" kern="1200" dirty="0">
                        <a:solidFill>
                          <a:srgbClr val="00000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err="1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Муромцевский</a:t>
                      </a:r>
                      <a:endParaRPr lang="ru-RU" sz="1600" dirty="0" smtClean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Знаменский</a:t>
                      </a:r>
                      <a:endParaRPr lang="ru-RU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439406">
                <a:tc>
                  <a:txBody>
                    <a:bodyPr/>
                    <a:lstStyle/>
                    <a:p>
                      <a:pPr algn="ctr"/>
                      <a:r>
                        <a:rPr lang="ru-RU" sz="1600" kern="1200" dirty="0" err="1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Москаленский</a:t>
                      </a:r>
                      <a:endParaRPr lang="ru-RU" sz="1600" kern="1200" dirty="0">
                        <a:solidFill>
                          <a:srgbClr val="00000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439406">
                <a:tc>
                  <a:txBody>
                    <a:bodyPr/>
                    <a:lstStyle/>
                    <a:p>
                      <a:pPr algn="ctr"/>
                      <a:r>
                        <a:rPr lang="ru-RU" sz="1600" kern="12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Полтавский</a:t>
                      </a:r>
                      <a:endParaRPr lang="ru-RU" sz="1600" kern="1200" dirty="0">
                        <a:solidFill>
                          <a:srgbClr val="00000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err="1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Оконешниковский</a:t>
                      </a:r>
                      <a:endParaRPr lang="ru-RU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err="1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Усть-Ишимский</a:t>
                      </a:r>
                      <a:endParaRPr lang="ru-RU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439406">
                <a:tc>
                  <a:txBody>
                    <a:bodyPr/>
                    <a:lstStyle/>
                    <a:p>
                      <a:pPr algn="ctr"/>
                      <a:r>
                        <a:rPr lang="ru-RU" sz="1600" kern="1200" dirty="0" err="1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Исилькульский</a:t>
                      </a:r>
                      <a:endParaRPr lang="ru-RU" sz="1600" kern="1200" dirty="0">
                        <a:solidFill>
                          <a:srgbClr val="00000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439406">
                <a:tc>
                  <a:txBody>
                    <a:bodyPr/>
                    <a:lstStyle/>
                    <a:p>
                      <a:pPr algn="ctr"/>
                      <a:r>
                        <a:rPr lang="ru-RU" sz="1600" kern="1200" dirty="0" err="1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Русско-Полянский</a:t>
                      </a:r>
                      <a:endParaRPr lang="ru-RU" sz="1600" kern="1200" dirty="0">
                        <a:solidFill>
                          <a:srgbClr val="00000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Черлакский</a:t>
                      </a:r>
                      <a:endParaRPr lang="ru-RU" sz="1600" dirty="0" smtClean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439406">
                <a:tc>
                  <a:txBody>
                    <a:bodyPr/>
                    <a:lstStyle/>
                    <a:p>
                      <a:pPr algn="ctr"/>
                      <a:r>
                        <a:rPr lang="ru-RU" sz="1600" kern="1200" dirty="0" err="1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Тюкалинский</a:t>
                      </a:r>
                      <a:endParaRPr lang="ru-RU" sz="1600" kern="1200" dirty="0">
                        <a:solidFill>
                          <a:srgbClr val="00000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graphicFrame>
        <p:nvGraphicFramePr>
          <p:cNvPr id="23" name="Схема 22"/>
          <p:cNvGraphicFramePr/>
          <p:nvPr/>
        </p:nvGraphicFramePr>
        <p:xfrm>
          <a:off x="395536" y="116632"/>
          <a:ext cx="8424936" cy="12961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Содержимое 9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361459"/>
          </a:xfrm>
        </p:spPr>
        <p:txBody>
          <a:bodyPr/>
          <a:lstStyle/>
          <a:p>
            <a:pPr>
              <a:buNone/>
            </a:pPr>
            <a:endParaRPr lang="ru-RU" sz="2000" dirty="0" smtClean="0"/>
          </a:p>
          <a:p>
            <a:pPr>
              <a:buNone/>
            </a:pPr>
            <a:endParaRPr lang="ru-RU" sz="2000" dirty="0" smtClean="0"/>
          </a:p>
          <a:p>
            <a:pPr>
              <a:buNone/>
            </a:pPr>
            <a:endParaRPr lang="ru-RU" sz="2000" dirty="0" smtClean="0"/>
          </a:p>
          <a:p>
            <a:pPr>
              <a:buNone/>
            </a:pPr>
            <a:endParaRPr lang="ru-RU" sz="1800" dirty="0" smtClean="0"/>
          </a:p>
          <a:p>
            <a:pPr>
              <a:buNone/>
            </a:pPr>
            <a:endParaRPr lang="ru-RU" sz="1800" dirty="0" smtClean="0"/>
          </a:p>
          <a:p>
            <a:pPr>
              <a:buNone/>
            </a:pPr>
            <a:endParaRPr lang="ru-RU" sz="1800" dirty="0" smtClean="0"/>
          </a:p>
          <a:p>
            <a:pPr>
              <a:buNone/>
            </a:pPr>
            <a:endParaRPr lang="ru-RU" sz="1800" dirty="0" smtClean="0"/>
          </a:p>
          <a:p>
            <a:pPr>
              <a:buNone/>
            </a:pPr>
            <a:endParaRPr lang="ru-RU" sz="1800" dirty="0" smtClean="0"/>
          </a:p>
          <a:p>
            <a:pPr>
              <a:buNone/>
            </a:pPr>
            <a:endParaRPr lang="ru-RU" sz="1800" dirty="0" smtClean="0"/>
          </a:p>
          <a:p>
            <a:pPr>
              <a:buNone/>
            </a:pPr>
            <a:endParaRPr lang="ru-RU" sz="2000" dirty="0" smtClean="0"/>
          </a:p>
          <a:p>
            <a:pPr>
              <a:buNone/>
            </a:pPr>
            <a:endParaRPr lang="ru-RU" sz="2000" dirty="0" smtClean="0"/>
          </a:p>
          <a:p>
            <a:pPr>
              <a:buNone/>
            </a:pPr>
            <a:endParaRPr lang="ru-RU" sz="2000" dirty="0" smtClean="0"/>
          </a:p>
        </p:txBody>
      </p:sp>
      <p:sp>
        <p:nvSpPr>
          <p:cNvPr id="5" name="Прямоугольник 4"/>
          <p:cNvSpPr/>
          <p:nvPr/>
        </p:nvSpPr>
        <p:spPr>
          <a:xfrm>
            <a:off x="179512" y="2420888"/>
            <a:ext cx="8784976" cy="2031325"/>
          </a:xfrm>
          <a:prstGeom prst="rect">
            <a:avLst/>
          </a:prstGeom>
          <a:gradFill>
            <a:gsLst>
              <a:gs pos="0">
                <a:srgbClr val="DEE7F6"/>
              </a:gs>
              <a:gs pos="50000">
                <a:schemeClr val="bg1"/>
              </a:gs>
              <a:gs pos="100000">
                <a:schemeClr val="tx2">
                  <a:lumMod val="20000"/>
                  <a:lumOff val="80000"/>
                </a:schemeClr>
              </a:gs>
            </a:gsLst>
            <a:lin ang="5400000" scaled="0"/>
          </a:gradFill>
          <a:ln w="38100">
            <a:solidFill>
              <a:srgbClr val="CF7CF4"/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Заказчики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обязаны при планировании закупки и ее осуществлении использовать информацию, включенную в соответствующую позицию каталога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в том числе указывать согласно такой позиции следующую информацию: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а) наименование товара, работы, услуги;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б) единицы измерения количества товара, объема выполняемой работы, оказываемой услуги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в) описание товара, работы, услуги (при наличии такого описания в позиции)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Стрелка вправо 10"/>
          <p:cNvSpPr/>
          <p:nvPr/>
        </p:nvSpPr>
        <p:spPr>
          <a:xfrm rot="5400000">
            <a:off x="4211960" y="476672"/>
            <a:ext cx="576064" cy="3168352"/>
          </a:xfrm>
          <a:prstGeom prst="rightArrow">
            <a:avLst/>
          </a:prstGeom>
          <a:solidFill>
            <a:srgbClr val="CC99FF"/>
          </a:solidFill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oolSlant"/>
            <a:contourClr>
              <a:schemeClr val="accent6"/>
            </a:contourClr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>
              <a:spcAft>
                <a:spcPts val="1200"/>
              </a:spcAft>
            </a:pPr>
            <a:endParaRPr lang="ru-RU" sz="1500" i="1" dirty="0">
              <a:solidFill>
                <a:schemeClr val="accent2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с двумя вырезанными противолежащими углами 5"/>
          <p:cNvSpPr/>
          <p:nvPr/>
        </p:nvSpPr>
        <p:spPr>
          <a:xfrm>
            <a:off x="179512" y="188640"/>
            <a:ext cx="8784976" cy="1512168"/>
          </a:xfrm>
          <a:prstGeom prst="snip2DiagRect">
            <a:avLst/>
          </a:prstGeom>
          <a:solidFill>
            <a:srgbClr val="CE7674"/>
          </a:solidFill>
          <a:effectLst>
            <a:glow rad="63500">
              <a:schemeClr val="accent6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Постановление Правительства РФ от 08.02.2017 № 145 "Об утверждении Правил формирования и ведения в единой информационной системе в сфере закупок каталога товаров, работ, услуг для обеспечения государственных и муниципальных нужд и Правил использования каталога товаров, работ, услуг для обеспечения государственных и муниципальных нужд»</a:t>
            </a:r>
            <a:endParaRPr lang="ru-RU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79512" y="4581128"/>
            <a:ext cx="8784976" cy="923330"/>
          </a:xfrm>
          <a:prstGeom prst="rect">
            <a:avLst/>
          </a:prstGeom>
          <a:gradFill>
            <a:gsLst>
              <a:gs pos="0">
                <a:srgbClr val="DEE7F6"/>
              </a:gs>
              <a:gs pos="50000">
                <a:schemeClr val="bg1"/>
              </a:gs>
              <a:gs pos="100000">
                <a:schemeClr val="tx2">
                  <a:lumMod val="20000"/>
                  <a:lumOff val="80000"/>
                </a:schemeClr>
              </a:gs>
            </a:gsLst>
            <a:lin ang="5400000" scaled="0"/>
          </a:gradFill>
          <a:ln w="38100">
            <a:solidFill>
              <a:srgbClr val="CF7CF4"/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Заказчики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вправе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указывать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дополнительную информацию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не предусмотренную КТРУ,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при наличии соответствующего обоснования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(если КТРУ предусматривает описание товара, работы, услуги в соответствующей позиции)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79512" y="5805264"/>
            <a:ext cx="878497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Заказчик обязан применять информацию, содержащуюся в КТРУ, но не может ее видоизменять под свои потребности, даже при наличии обоснования, т.к. Правила не предусматривают такую возможность.</a:t>
            </a:r>
            <a:endParaRPr lang="ru-RU" sz="1600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79512" y="1700808"/>
            <a:ext cx="4320480" cy="2308324"/>
          </a:xfrm>
          <a:prstGeom prst="rect">
            <a:avLst/>
          </a:prstGeom>
          <a:gradFill>
            <a:gsLst>
              <a:gs pos="0">
                <a:srgbClr val="DEE7F6"/>
              </a:gs>
              <a:gs pos="50000">
                <a:schemeClr val="bg1"/>
              </a:gs>
              <a:gs pos="100000">
                <a:schemeClr val="tx2">
                  <a:lumMod val="20000"/>
                  <a:lumOff val="80000"/>
                </a:schemeClr>
              </a:gs>
            </a:gsLst>
            <a:lin ang="5400000" scaled="0"/>
          </a:gradFill>
          <a:ln w="38100">
            <a:solidFill>
              <a:srgbClr val="CF7CF4"/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Приказ Минфина России от 04.06.2018    №126н "Об условиях допуска товаров, происходящих из иностранного государства или группы иностранных государств, для целей осуществления закупок товаров для обеспечения государственных и муниципальных        нужд"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Стрелка вправо 10"/>
          <p:cNvSpPr/>
          <p:nvPr/>
        </p:nvSpPr>
        <p:spPr>
          <a:xfrm rot="5400000">
            <a:off x="2123728" y="-315416"/>
            <a:ext cx="576064" cy="3168352"/>
          </a:xfrm>
          <a:prstGeom prst="rightArrow">
            <a:avLst/>
          </a:prstGeom>
          <a:solidFill>
            <a:srgbClr val="CC99FF"/>
          </a:solidFill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oolSlant"/>
            <a:contourClr>
              <a:schemeClr val="accent6"/>
            </a:contourClr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>
              <a:spcAft>
                <a:spcPts val="1200"/>
              </a:spcAft>
            </a:pPr>
            <a:endParaRPr lang="ru-RU" sz="1500" i="1" dirty="0">
              <a:solidFill>
                <a:schemeClr val="accent2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с двумя вырезанными противолежащими углами 5"/>
          <p:cNvSpPr/>
          <p:nvPr/>
        </p:nvSpPr>
        <p:spPr>
          <a:xfrm>
            <a:off x="179512" y="188640"/>
            <a:ext cx="8784976" cy="648072"/>
          </a:xfrm>
          <a:prstGeom prst="snip2DiagRect">
            <a:avLst/>
          </a:prstGeom>
          <a:solidFill>
            <a:srgbClr val="CE7674"/>
          </a:solidFill>
          <a:effectLst>
            <a:glow rad="63500">
              <a:schemeClr val="accent6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None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Соблюдение национального режима в закупках</a:t>
            </a:r>
            <a:endParaRPr lang="ru-RU" sz="20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644008" y="1700808"/>
            <a:ext cx="4320480" cy="2308324"/>
          </a:xfrm>
          <a:prstGeom prst="rect">
            <a:avLst/>
          </a:prstGeom>
          <a:gradFill>
            <a:gsLst>
              <a:gs pos="0">
                <a:srgbClr val="DEE7F6"/>
              </a:gs>
              <a:gs pos="50000">
                <a:schemeClr val="bg1"/>
              </a:gs>
              <a:gs pos="100000">
                <a:schemeClr val="tx2">
                  <a:lumMod val="20000"/>
                  <a:lumOff val="80000"/>
                </a:schemeClr>
              </a:gs>
            </a:gsLst>
            <a:lin ang="5400000" scaled="0"/>
          </a:gradFill>
          <a:ln w="38100">
            <a:solidFill>
              <a:srgbClr val="CF7CF4"/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Постановление Правительства РФ от 22.08.2016 № 832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"Об ограничениях допуска отдельных видов пищевых продуктов, происходящих из иностранных государств, для целей осуществления закупок для обеспечения государственных и муниципальных нужд"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79512" y="4941168"/>
            <a:ext cx="4392488" cy="923330"/>
          </a:xfrm>
          <a:prstGeom prst="rect">
            <a:avLst/>
          </a:prstGeom>
          <a:ln w="31750" cmpd="thickThin"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>
              <a:spcBef>
                <a:spcPts val="7200"/>
              </a:spcBef>
            </a:pP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При закупке говядины, отдельных видов рыбы или мяса</a:t>
            </a:r>
          </a:p>
          <a:p>
            <a:pPr algn="just"/>
            <a:endParaRPr lang="ru-RU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Стрелка вправо 11"/>
          <p:cNvSpPr/>
          <p:nvPr/>
        </p:nvSpPr>
        <p:spPr>
          <a:xfrm rot="5400000">
            <a:off x="6516216" y="-315416"/>
            <a:ext cx="576064" cy="3168352"/>
          </a:xfrm>
          <a:prstGeom prst="rightArrow">
            <a:avLst/>
          </a:prstGeom>
          <a:solidFill>
            <a:srgbClr val="CC99FF"/>
          </a:solidFill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oolSlant"/>
            <a:contourClr>
              <a:schemeClr val="accent6"/>
            </a:contourClr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>
              <a:spcAft>
                <a:spcPts val="1200"/>
              </a:spcAft>
            </a:pPr>
            <a:endParaRPr lang="ru-RU" sz="1500" i="1" dirty="0">
              <a:solidFill>
                <a:schemeClr val="accent2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4716016" y="4941168"/>
            <a:ext cx="4212976" cy="923330"/>
          </a:xfrm>
          <a:prstGeom prst="rect">
            <a:avLst/>
          </a:prstGeom>
          <a:ln w="31750" cmpd="thickThin"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При закупке продукции из рыбы свежей, мяса КРС, молока, масла сливочного, сыра</a:t>
            </a:r>
          </a:p>
        </p:txBody>
      </p:sp>
      <p:sp>
        <p:nvSpPr>
          <p:cNvPr id="15" name="Стрелка вправо 14"/>
          <p:cNvSpPr/>
          <p:nvPr/>
        </p:nvSpPr>
        <p:spPr>
          <a:xfrm rot="5400000">
            <a:off x="2195736" y="2852936"/>
            <a:ext cx="576064" cy="3168352"/>
          </a:xfrm>
          <a:prstGeom prst="rightArrow">
            <a:avLst/>
          </a:prstGeom>
          <a:noFill/>
          <a:ln>
            <a:solidFill>
              <a:schemeClr val="accent4">
                <a:lumMod val="75000"/>
              </a:schemeClr>
            </a:solidFill>
          </a:ln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oolSlant"/>
            <a:contourClr>
              <a:schemeClr val="accent6"/>
            </a:contourClr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>
              <a:spcAft>
                <a:spcPts val="1200"/>
              </a:spcAft>
            </a:pPr>
            <a:endParaRPr lang="ru-RU" sz="1500" i="1" dirty="0">
              <a:solidFill>
                <a:schemeClr val="accent2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Стрелка вправо 16"/>
          <p:cNvSpPr/>
          <p:nvPr/>
        </p:nvSpPr>
        <p:spPr>
          <a:xfrm rot="5400000">
            <a:off x="6660232" y="2852936"/>
            <a:ext cx="576064" cy="3168352"/>
          </a:xfrm>
          <a:prstGeom prst="rightArrow">
            <a:avLst/>
          </a:prstGeom>
          <a:noFill/>
          <a:ln>
            <a:solidFill>
              <a:schemeClr val="accent4">
                <a:lumMod val="75000"/>
              </a:schemeClr>
            </a:solidFill>
          </a:ln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oolSlant"/>
            <a:contourClr>
              <a:schemeClr val="accent6"/>
            </a:contourClr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>
              <a:spcAft>
                <a:spcPts val="1200"/>
              </a:spcAft>
            </a:pPr>
            <a:endParaRPr lang="ru-RU" sz="1500" i="1" dirty="0">
              <a:solidFill>
                <a:schemeClr val="accent2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251520" y="1772816"/>
            <a:ext cx="8640960" cy="923330"/>
          </a:xfrm>
          <a:prstGeom prst="rect">
            <a:avLst/>
          </a:prstGeom>
          <a:gradFill>
            <a:gsLst>
              <a:gs pos="0">
                <a:srgbClr val="DEE7F6"/>
              </a:gs>
              <a:gs pos="50000">
                <a:schemeClr val="bg1"/>
              </a:gs>
              <a:gs pos="100000">
                <a:schemeClr val="tx2">
                  <a:lumMod val="20000"/>
                  <a:lumOff val="80000"/>
                </a:schemeClr>
              </a:gs>
            </a:gsLst>
            <a:lin ang="5400000" scaled="0"/>
          </a:gradFill>
          <a:ln w="38100">
            <a:solidFill>
              <a:srgbClr val="CF7CF4"/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Постановление Правительства РФ от 14.07.2014 № 649 «О порядке предоставления учреждениям и предприятиям уголовно-исполнительной системы преимуществ в отношении предлагаемой ими цены контракта"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Стрелка вправо 10"/>
          <p:cNvSpPr/>
          <p:nvPr/>
        </p:nvSpPr>
        <p:spPr>
          <a:xfrm rot="5400000">
            <a:off x="4499992" y="-315416"/>
            <a:ext cx="576064" cy="3168352"/>
          </a:xfrm>
          <a:prstGeom prst="rightArrow">
            <a:avLst/>
          </a:prstGeom>
          <a:solidFill>
            <a:srgbClr val="CC99FF"/>
          </a:solidFill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oolSlant"/>
            <a:contourClr>
              <a:schemeClr val="accent6"/>
            </a:contourClr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>
              <a:spcAft>
                <a:spcPts val="1200"/>
              </a:spcAft>
            </a:pPr>
            <a:endParaRPr lang="ru-RU" sz="1500" i="1" dirty="0">
              <a:solidFill>
                <a:schemeClr val="accent2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с двумя вырезанными противолежащими углами 5"/>
          <p:cNvSpPr/>
          <p:nvPr/>
        </p:nvSpPr>
        <p:spPr>
          <a:xfrm>
            <a:off x="179512" y="188640"/>
            <a:ext cx="8784976" cy="648072"/>
          </a:xfrm>
          <a:prstGeom prst="snip2DiagRect">
            <a:avLst/>
          </a:prstGeom>
          <a:solidFill>
            <a:srgbClr val="CE7674"/>
          </a:solidFill>
          <a:effectLst>
            <a:glow rad="63500">
              <a:schemeClr val="accent6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None/>
            </a:pPr>
            <a:endParaRPr lang="ru-RU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817" name="Rectangle 1"/>
          <p:cNvSpPr>
            <a:spLocks noChangeArrowheads="1"/>
          </p:cNvSpPr>
          <p:nvPr/>
        </p:nvSpPr>
        <p:spPr bwMode="auto">
          <a:xfrm>
            <a:off x="2483768" y="260648"/>
            <a:ext cx="415318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000" b="1" dirty="0" smtClean="0">
                <a:solidFill>
                  <a:schemeClr val="lt1"/>
                </a:solidFill>
                <a:latin typeface="Times New Roman" pitchFamily="18" charset="0"/>
                <a:cs typeface="Times New Roman" pitchFamily="18" charset="0"/>
              </a:rPr>
              <a:t>Предоставление преимуществ</a:t>
            </a:r>
          </a:p>
        </p:txBody>
      </p:sp>
      <p:sp>
        <p:nvSpPr>
          <p:cNvPr id="9" name="Стрелка вправо 8"/>
          <p:cNvSpPr/>
          <p:nvPr/>
        </p:nvSpPr>
        <p:spPr>
          <a:xfrm rot="5400000">
            <a:off x="4499992" y="1628799"/>
            <a:ext cx="576064" cy="3168352"/>
          </a:xfrm>
          <a:prstGeom prst="rightArrow">
            <a:avLst/>
          </a:prstGeom>
          <a:noFill/>
          <a:ln>
            <a:solidFill>
              <a:schemeClr val="accent4">
                <a:lumMod val="75000"/>
              </a:schemeClr>
            </a:solidFill>
          </a:ln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oolSlant"/>
            <a:contourClr>
              <a:schemeClr val="accent6"/>
            </a:contourClr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>
              <a:spcAft>
                <a:spcPts val="1200"/>
              </a:spcAft>
            </a:pPr>
            <a:endParaRPr lang="ru-RU" sz="1500" i="1" dirty="0">
              <a:solidFill>
                <a:schemeClr val="accent2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251520" y="3717032"/>
            <a:ext cx="8640960" cy="646331"/>
          </a:xfrm>
          <a:prstGeom prst="rect">
            <a:avLst/>
          </a:prstGeom>
          <a:ln w="31750" cmpd="thickThin"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 перечень включены продукты питания - сыры, сметана</a:t>
            </a:r>
          </a:p>
          <a:p>
            <a:pPr algn="just"/>
            <a:endParaRPr lang="ru-RU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CFDA836-6342-4383-8052-6A8851614B1F}" type="slidenum">
              <a:rPr lang="ru-RU" smtClean="0"/>
              <a:pPr>
                <a:defRPr/>
              </a:pPr>
              <a:t>8</a:t>
            </a:fld>
            <a:endParaRPr lang="ru-RU"/>
          </a:p>
        </p:txBody>
      </p:sp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"/>
            <a:ext cx="7491958" cy="47251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0" y="4365104"/>
            <a:ext cx="4464496" cy="2376264"/>
          </a:xfrm>
          <a:prstGeom prst="rect">
            <a:avLst/>
          </a:prstGeom>
          <a:noFill/>
          <a:ln w="38100" cmpd="thickThin">
            <a:solidFill>
              <a:schemeClr val="accent4">
                <a:lumMod val="75000"/>
              </a:schemeClr>
            </a:solidFill>
            <a:miter lim="800000"/>
            <a:headEnd/>
            <a:tailEnd/>
          </a:ln>
        </p:spPr>
      </p:pic>
      <p:sp>
        <p:nvSpPr>
          <p:cNvPr id="14" name="Скругленный прямоугольник 13"/>
          <p:cNvSpPr/>
          <p:nvPr/>
        </p:nvSpPr>
        <p:spPr>
          <a:xfrm>
            <a:off x="3131840" y="3501008"/>
            <a:ext cx="1296144" cy="1296144"/>
          </a:xfrm>
          <a:prstGeom prst="roundRect">
            <a:avLst/>
          </a:prstGeom>
          <a:solidFill>
            <a:schemeClr val="accent1">
              <a:alpha val="0"/>
            </a:schemeClr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4788024" y="5805264"/>
            <a:ext cx="2088232" cy="288032"/>
          </a:xfrm>
          <a:prstGeom prst="roundRect">
            <a:avLst/>
          </a:prstGeom>
          <a:solidFill>
            <a:schemeClr val="accent1">
              <a:alpha val="0"/>
            </a:schemeClr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7" name="Прямая со стрелкой 16"/>
          <p:cNvCxnSpPr/>
          <p:nvPr/>
        </p:nvCxnSpPr>
        <p:spPr>
          <a:xfrm flipV="1">
            <a:off x="2483768" y="4869160"/>
            <a:ext cx="1296144" cy="792088"/>
          </a:xfrm>
          <a:prstGeom prst="straightConnector1">
            <a:avLst/>
          </a:prstGeom>
          <a:ln w="508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/>
          <p:nvPr/>
        </p:nvCxnSpPr>
        <p:spPr>
          <a:xfrm>
            <a:off x="2483768" y="5949280"/>
            <a:ext cx="2232248" cy="0"/>
          </a:xfrm>
          <a:prstGeom prst="straightConnector1">
            <a:avLst/>
          </a:prstGeom>
          <a:ln w="508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Прямоугольник с двумя вырезанными противолежащими углами 25"/>
          <p:cNvSpPr/>
          <p:nvPr/>
        </p:nvSpPr>
        <p:spPr>
          <a:xfrm>
            <a:off x="251520" y="5373216"/>
            <a:ext cx="2088232" cy="936104"/>
          </a:xfrm>
          <a:prstGeom prst="snip2DiagRect">
            <a:avLst/>
          </a:prstGeom>
          <a:solidFill>
            <a:srgbClr val="CE7674"/>
          </a:solidFill>
          <a:effectLst>
            <a:glow rad="63500">
              <a:schemeClr val="accent6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None/>
            </a:pPr>
            <a:r>
              <a:rPr lang="ru-RU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Инструкция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CFDA836-6342-4383-8052-6A8851614B1F}" type="slidenum">
              <a:rPr lang="ru-RU" smtClean="0"/>
              <a:pPr>
                <a:defRPr/>
              </a:pPr>
              <a:t>9</a:t>
            </a:fld>
            <a:endParaRPr lang="ru-RU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548680"/>
            <a:ext cx="8533139" cy="34563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Прямоугольник с двумя вырезанными противолежащими углами 7"/>
          <p:cNvSpPr/>
          <p:nvPr/>
        </p:nvSpPr>
        <p:spPr>
          <a:xfrm>
            <a:off x="251520" y="116632"/>
            <a:ext cx="8568952" cy="576064"/>
          </a:xfrm>
          <a:prstGeom prst="snip2DiagRect">
            <a:avLst/>
          </a:prstGeom>
          <a:solidFill>
            <a:srgbClr val="CE7674"/>
          </a:solidFill>
          <a:effectLst>
            <a:glow rad="63500">
              <a:schemeClr val="accent6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None/>
            </a:pPr>
            <a:r>
              <a:rPr lang="ru-RU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Соглашение о совместной закупке</a:t>
            </a:r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16016" y="3212976"/>
            <a:ext cx="4320479" cy="3528392"/>
          </a:xfrm>
          <a:prstGeom prst="rect">
            <a:avLst/>
          </a:prstGeom>
          <a:noFill/>
          <a:ln w="38100">
            <a:solidFill>
              <a:schemeClr val="accent4">
                <a:lumMod val="75000"/>
              </a:schemeClr>
            </a:solidFill>
            <a:miter lim="800000"/>
            <a:headEnd/>
            <a:tailEnd/>
          </a:ln>
        </p:spPr>
      </p:pic>
      <p:sp>
        <p:nvSpPr>
          <p:cNvPr id="6" name="Прямоугольник 5"/>
          <p:cNvSpPr/>
          <p:nvPr/>
        </p:nvSpPr>
        <p:spPr>
          <a:xfrm>
            <a:off x="251520" y="4941168"/>
            <a:ext cx="4248472" cy="923330"/>
          </a:xfrm>
          <a:prstGeom prst="rect">
            <a:avLst/>
          </a:prstGeom>
          <a:ln w="31750" cmpd="thickThin"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Соглашение о совместной закупке создается сотрудником уполномоченного органа</a:t>
            </a:r>
            <a:endParaRPr lang="ru-RU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9025</TotalTime>
  <Words>490</Words>
  <Application>Microsoft Office PowerPoint</Application>
  <PresentationFormat>Экран (4:3)</PresentationFormat>
  <Paragraphs>119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  Организация совместных аукционов на поставку продуктов питания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  Организация совместных аукционов на поставку продуктов питания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Наталья</dc:creator>
  <cp:lastModifiedBy>guks_32</cp:lastModifiedBy>
  <cp:revision>498</cp:revision>
  <dcterms:created xsi:type="dcterms:W3CDTF">2012-03-24T04:55:46Z</dcterms:created>
  <dcterms:modified xsi:type="dcterms:W3CDTF">2019-04-22T11:14:55Z</dcterms:modified>
</cp:coreProperties>
</file>