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3"/>
  </p:notesMasterIdLst>
  <p:sldIdLst>
    <p:sldId id="256" r:id="rId2"/>
    <p:sldId id="298" r:id="rId3"/>
    <p:sldId id="328" r:id="rId4"/>
    <p:sldId id="323" r:id="rId5"/>
    <p:sldId id="352" r:id="rId6"/>
    <p:sldId id="353" r:id="rId7"/>
    <p:sldId id="354" r:id="rId8"/>
    <p:sldId id="350" r:id="rId9"/>
    <p:sldId id="351" r:id="rId10"/>
    <p:sldId id="358" r:id="rId11"/>
    <p:sldId id="359" r:id="rId12"/>
  </p:sldIdLst>
  <p:sldSz cx="9144000" cy="6858000" type="screen4x3"/>
  <p:notesSz cx="6788150" cy="99234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42CC8"/>
    <a:srgbClr val="C75F09"/>
    <a:srgbClr val="00D05E"/>
    <a:srgbClr val="3379CD"/>
    <a:srgbClr val="DEE7F6"/>
    <a:srgbClr val="0FDDE7"/>
    <a:srgbClr val="A14D07"/>
    <a:srgbClr val="E682DF"/>
    <a:srgbClr val="C35855"/>
    <a:srgbClr val="CE767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89" autoAdjust="0"/>
    <p:restoredTop sz="98636" autoAdjust="0"/>
  </p:normalViewPr>
  <p:slideViewPr>
    <p:cSldViewPr>
      <p:cViewPr>
        <p:scale>
          <a:sx n="110" d="100"/>
          <a:sy n="110" d="100"/>
        </p:scale>
        <p:origin x="-7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5DE919-6D1F-441D-84A9-3B06AC83E8F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B676D40-6FA3-4C49-8805-EB61C57F6C5C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Направления поставки продуктов питания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4A9326BF-AA37-4CA7-8FA6-FABC8F7C44C5}" type="parTrans" cxnId="{CBC6F055-6F62-4174-A8F0-7A0F8693918E}">
      <dgm:prSet/>
      <dgm:spPr/>
      <dgm:t>
        <a:bodyPr/>
        <a:lstStyle/>
        <a:p>
          <a:endParaRPr lang="ru-RU"/>
        </a:p>
      </dgm:t>
    </dgm:pt>
    <dgm:pt modelId="{F2E5892A-7E92-41D8-B2F0-216CB0684997}" type="sibTrans" cxnId="{CBC6F055-6F62-4174-A8F0-7A0F8693918E}">
      <dgm:prSet/>
      <dgm:spPr/>
      <dgm:t>
        <a:bodyPr/>
        <a:lstStyle/>
        <a:p>
          <a:endParaRPr lang="ru-RU"/>
        </a:p>
      </dgm:t>
    </dgm:pt>
    <dgm:pt modelId="{64674098-498D-4F6D-B6D3-ECA7015482EF}" type="pres">
      <dgm:prSet presAssocID="{D15DE919-6D1F-441D-84A9-3B06AC83E8F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AF6C42-73B8-403F-850C-31D128192255}" type="pres">
      <dgm:prSet presAssocID="{D15DE919-6D1F-441D-84A9-3B06AC83E8F3}" presName="arrow" presStyleLbl="bgShp" presStyleIdx="0" presStyleCnt="1" custLinFactNeighborX="-1045"/>
      <dgm:spPr/>
    </dgm:pt>
    <dgm:pt modelId="{F2AA6FF5-3FFF-493E-925A-D326000F3561}" type="pres">
      <dgm:prSet presAssocID="{D15DE919-6D1F-441D-84A9-3B06AC83E8F3}" presName="linearProcess" presStyleCnt="0"/>
      <dgm:spPr/>
    </dgm:pt>
    <dgm:pt modelId="{B305412B-EBF3-4F9C-8112-C6ABF62F431A}" type="pres">
      <dgm:prSet presAssocID="{DB676D40-6FA3-4C49-8805-EB61C57F6C5C}" presName="textNode" presStyleLbl="node1" presStyleIdx="0" presStyleCnt="1" custScaleX="333333" custLinFactX="89648" custLinFactNeighborX="100000" custLinFactNeighborY="-55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25EE57-91B1-4854-9867-6D9DAEC1BD36}" type="presOf" srcId="{DB676D40-6FA3-4C49-8805-EB61C57F6C5C}" destId="{B305412B-EBF3-4F9C-8112-C6ABF62F431A}" srcOrd="0" destOrd="0" presId="urn:microsoft.com/office/officeart/2005/8/layout/hProcess9"/>
    <dgm:cxn modelId="{F6EE2454-4206-4342-A77B-9AECA13CDF73}" type="presOf" srcId="{D15DE919-6D1F-441D-84A9-3B06AC83E8F3}" destId="{64674098-498D-4F6D-B6D3-ECA7015482EF}" srcOrd="0" destOrd="0" presId="urn:microsoft.com/office/officeart/2005/8/layout/hProcess9"/>
    <dgm:cxn modelId="{CBC6F055-6F62-4174-A8F0-7A0F8693918E}" srcId="{D15DE919-6D1F-441D-84A9-3B06AC83E8F3}" destId="{DB676D40-6FA3-4C49-8805-EB61C57F6C5C}" srcOrd="0" destOrd="0" parTransId="{4A9326BF-AA37-4CA7-8FA6-FABC8F7C44C5}" sibTransId="{F2E5892A-7E92-41D8-B2F0-216CB0684997}"/>
    <dgm:cxn modelId="{E7CED129-2EE5-4850-AC86-81A57DA9952B}" type="presParOf" srcId="{64674098-498D-4F6D-B6D3-ECA7015482EF}" destId="{DCAF6C42-73B8-403F-850C-31D128192255}" srcOrd="0" destOrd="0" presId="urn:microsoft.com/office/officeart/2005/8/layout/hProcess9"/>
    <dgm:cxn modelId="{3DE607F8-1B33-4CA8-B252-09F45917EB1D}" type="presParOf" srcId="{64674098-498D-4F6D-B6D3-ECA7015482EF}" destId="{F2AA6FF5-3FFF-493E-925A-D326000F3561}" srcOrd="1" destOrd="0" presId="urn:microsoft.com/office/officeart/2005/8/layout/hProcess9"/>
    <dgm:cxn modelId="{C3D498B4-C503-46CA-A143-5FC7B6743BEB}" type="presParOf" srcId="{F2AA6FF5-3FFF-493E-925A-D326000F3561}" destId="{B305412B-EBF3-4F9C-8112-C6ABF62F431A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AF6C42-73B8-403F-850C-31D128192255}">
      <dsp:nvSpPr>
        <dsp:cNvPr id="0" name=""/>
        <dsp:cNvSpPr/>
      </dsp:nvSpPr>
      <dsp:spPr>
        <a:xfrm>
          <a:off x="557035" y="0"/>
          <a:ext cx="7161195" cy="129614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05412B-EBF3-4F9C-8112-C6ABF62F431A}">
      <dsp:nvSpPr>
        <dsp:cNvPr id="0" name=""/>
        <dsp:cNvSpPr/>
      </dsp:nvSpPr>
      <dsp:spPr>
        <a:xfrm>
          <a:off x="865" y="360037"/>
          <a:ext cx="8424070" cy="5184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Направления поставки продуктов питания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865" y="360037"/>
        <a:ext cx="8424070" cy="5184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4925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8E5030-3603-4BAB-9C18-A244C9CA1580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3288"/>
            <a:ext cx="5429250" cy="4465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498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4925" y="942498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C3E1D9-1445-47BD-9DDD-A1977AC6C5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32490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5A7831-7729-4EBA-AF45-6B08BE8D6C49}" type="datetime1">
              <a:rPr lang="ru-RU" smtClean="0"/>
              <a:pPr>
                <a:defRPr/>
              </a:pPr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9EF599-D264-46E1-8131-BD74D6A33A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499506-7C8D-4026-98CE-0CE33E4E26BA}" type="datetime1">
              <a:rPr lang="ru-RU" smtClean="0"/>
              <a:pPr>
                <a:defRPr/>
              </a:pPr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F2D67F-CC80-4E55-81E4-A2BFC6968B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B45423-0617-4442-8D46-E1A749C18A0C}" type="datetime1">
              <a:rPr lang="ru-RU" smtClean="0"/>
              <a:pPr>
                <a:defRPr/>
              </a:pPr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F10DBF-0853-4616-8DA6-59B802965D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B55EF1-52A1-4E65-BF52-1223F9FFBE76}" type="datetime1">
              <a:rPr lang="ru-RU" smtClean="0"/>
              <a:pPr>
                <a:defRPr/>
              </a:pPr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DA836-6342-4383-8052-6A8851614B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0AE3AA-6DDD-4525-9A61-E0D029F3338B}" type="datetime1">
              <a:rPr lang="ru-RU" smtClean="0"/>
              <a:pPr>
                <a:defRPr/>
              </a:pPr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415E67-4BA7-43BC-A2B5-A742142973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6AF883-3831-428F-961D-51D7C8B7F860}" type="datetime1">
              <a:rPr lang="ru-RU" smtClean="0"/>
              <a:pPr>
                <a:defRPr/>
              </a:pPr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3A8157-CAB7-4C67-BEDA-26F75CC1E53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21938-0F5E-436A-8F44-C2AE50A1234F}" type="datetime1">
              <a:rPr lang="ru-RU" smtClean="0"/>
              <a:pPr>
                <a:defRPr/>
              </a:pPr>
              <a:t>22.04.2019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9E9974-276E-46D7-AF1A-278AE71211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FA8C6F-C5CF-497E-A395-938B2BE8F5F3}" type="datetime1">
              <a:rPr lang="ru-RU" smtClean="0"/>
              <a:pPr>
                <a:defRPr/>
              </a:pPr>
              <a:t>22.04.2019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741A1-1BEF-4AE2-A476-82612B06522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6AC39E-BF61-4B2D-A7D1-7F7E0A920047}" type="datetime1">
              <a:rPr lang="ru-RU" smtClean="0"/>
              <a:pPr>
                <a:defRPr/>
              </a:pPr>
              <a:t>22.04.2019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53124-E153-4BEA-8491-D5230FD0B8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209B7-5234-4C40-85DB-D6197310201D}" type="datetime1">
              <a:rPr lang="ru-RU" smtClean="0"/>
              <a:pPr>
                <a:defRPr/>
              </a:pPr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8B66A9-6E95-472C-9DAE-3DBDFEB699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5CB427-6BD3-4AC8-AC48-55CE09BAA3FC}" type="datetime1">
              <a:rPr lang="ru-RU" smtClean="0"/>
              <a:pPr>
                <a:defRPr/>
              </a:pPr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40E6D1-C4F3-4B28-AA4A-D063F8849FF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F0D4720-7D56-4006-8A21-EF9B97AB206D}" type="datetime1">
              <a:rPr lang="ru-RU" smtClean="0"/>
              <a:pPr>
                <a:defRPr/>
              </a:pPr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A754F7A-4DEA-4517-852A-6FF515AEA8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285861"/>
            <a:ext cx="7772400" cy="4087355"/>
          </a:xfr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" pitchFamily="18" charset="0"/>
              </a:rPr>
              <a:t/>
            </a:r>
            <a:b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" pitchFamily="18" charset="0"/>
              </a:rPr>
            </a:br>
            <a:r>
              <a:rPr lang="ru-RU" sz="32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" pitchFamily="18" charset="0"/>
              </a:rPr>
              <a:t> Организация </a:t>
            </a:r>
            <a:r>
              <a:rPr lang="ru-RU" sz="3200" b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" pitchFamily="18" charset="0"/>
              </a:rPr>
              <a:t>совместных аукционов </a:t>
            </a:r>
            <a:r>
              <a:rPr lang="ru-RU" sz="32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" pitchFamily="18" charset="0"/>
              </a:rPr>
              <a:t>на поставку продуктов питания</a:t>
            </a:r>
            <a:endParaRPr lang="ru-RU" sz="32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" pitchFamily="18" charset="0"/>
            </a:endParaRPr>
          </a:p>
        </p:txBody>
      </p:sp>
      <p:sp>
        <p:nvSpPr>
          <p:cNvPr id="3" name="Rectangle 26"/>
          <p:cNvSpPr txBox="1">
            <a:spLocks noChangeArrowheads="1"/>
          </p:cNvSpPr>
          <p:nvPr/>
        </p:nvSpPr>
        <p:spPr bwMode="auto">
          <a:xfrm>
            <a:off x="1403648" y="332656"/>
            <a:ext cx="631348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" pitchFamily="18" charset="0"/>
              </a:rPr>
              <a:t>Главное управление контрактной системы Омской области</a:t>
            </a:r>
          </a:p>
        </p:txBody>
      </p:sp>
      <p:sp>
        <p:nvSpPr>
          <p:cNvPr id="5" name="Rectangle 26"/>
          <p:cNvSpPr txBox="1">
            <a:spLocks noChangeArrowheads="1"/>
          </p:cNvSpPr>
          <p:nvPr/>
        </p:nvSpPr>
        <p:spPr bwMode="auto">
          <a:xfrm>
            <a:off x="1691680" y="5373216"/>
            <a:ext cx="631348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251520" y="188640"/>
            <a:ext cx="8568952" cy="576064"/>
          </a:xfrm>
          <a:prstGeom prst="snip2DiagRect">
            <a:avLst/>
          </a:prstGeom>
          <a:solidFill>
            <a:srgbClr val="CE7674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Формирование заказчиком позиции плана-графика на основании созданного соглашения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4941168"/>
            <a:ext cx="8640960" cy="1600438"/>
          </a:xfrm>
          <a:prstGeom prst="rect">
            <a:avLst/>
          </a:prstGeom>
          <a:ln w="31750" cmpd="thickThin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Самостоятельно заказчику необходимо внести в сформировавшуюся позицию плана-графика следующую информацию:</a:t>
            </a:r>
          </a:p>
          <a:p>
            <a:pPr algn="just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– планируемый срок (сроки отдельных этапов) поставки товаров (выполнения работ, оказания услуг)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– периодичность поставки (выполнения работ, оказания услуг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); </a:t>
            </a: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– иная периодичность поставки (выполнения работ, оказания услуг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); </a:t>
            </a: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– во вкладке продукция -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указать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количество, цену за единицу, обоснование включения дополнительной информации в сведения о товаре, работе, услуге.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052736"/>
            <a:ext cx="8734469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285861"/>
            <a:ext cx="7772400" cy="4087355"/>
          </a:xfr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" pitchFamily="18" charset="0"/>
              </a:rPr>
              <a:t/>
            </a:r>
            <a:b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" pitchFamily="18" charset="0"/>
              </a:rPr>
            </a:br>
            <a:r>
              <a:rPr lang="ru-RU" sz="32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" pitchFamily="18" charset="0"/>
              </a:rPr>
              <a:t> Организация </a:t>
            </a:r>
            <a:r>
              <a:rPr lang="ru-RU" sz="3200" b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" pitchFamily="18" charset="0"/>
              </a:rPr>
              <a:t>совместных аукционов </a:t>
            </a:r>
            <a:r>
              <a:rPr lang="ru-RU" sz="32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" pitchFamily="18" charset="0"/>
              </a:rPr>
              <a:t>на поставку продуктов питания</a:t>
            </a:r>
            <a:endParaRPr lang="ru-RU" sz="32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" pitchFamily="18" charset="0"/>
            </a:endParaRPr>
          </a:p>
        </p:txBody>
      </p:sp>
      <p:sp>
        <p:nvSpPr>
          <p:cNvPr id="3" name="Rectangle 26"/>
          <p:cNvSpPr txBox="1">
            <a:spLocks noChangeArrowheads="1"/>
          </p:cNvSpPr>
          <p:nvPr/>
        </p:nvSpPr>
        <p:spPr bwMode="auto">
          <a:xfrm>
            <a:off x="1403648" y="332656"/>
            <a:ext cx="631348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" pitchFamily="18" charset="0"/>
              </a:rPr>
              <a:t>Главное управление контрактной системы Омской области</a:t>
            </a:r>
          </a:p>
        </p:txBody>
      </p:sp>
      <p:sp>
        <p:nvSpPr>
          <p:cNvPr id="5" name="Rectangle 26"/>
          <p:cNvSpPr txBox="1">
            <a:spLocks noChangeArrowheads="1"/>
          </p:cNvSpPr>
          <p:nvPr/>
        </p:nvSpPr>
        <p:spPr bwMode="auto">
          <a:xfrm>
            <a:off x="1691680" y="5373216"/>
            <a:ext cx="631348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67544" y="0"/>
            <a:ext cx="8229600" cy="54868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 w="1905"/>
              <a:solidFill>
                <a:srgbClr val="58319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с двумя вырезанными противолежащими углами 10"/>
          <p:cNvSpPr/>
          <p:nvPr/>
        </p:nvSpPr>
        <p:spPr>
          <a:xfrm>
            <a:off x="179512" y="404664"/>
            <a:ext cx="8784976" cy="504056"/>
          </a:xfrm>
          <a:prstGeom prst="snip2DiagRect">
            <a:avLst/>
          </a:prstGeom>
          <a:solidFill>
            <a:srgbClr val="CE7674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График проведения совместных аукционов в 2019 году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1268760"/>
          <a:ext cx="8640959" cy="4993569"/>
        </p:xfrm>
        <a:graphic>
          <a:graphicData uri="http://schemas.openxmlformats.org/drawingml/2006/table">
            <a:tbl>
              <a:tblPr/>
              <a:tblGrid>
                <a:gridCol w="6144703"/>
                <a:gridCol w="2496256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Наименование объекта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закупки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Срок размещения извещения об осуществлении закупки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Поставка бумаги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апрель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Поставка топлива моторного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февраль, май, август, ноябрь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Поставка угля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июнь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Оказание услуг по приобретению (продлению) неисключительных прав (лицензий) на программное обеспечение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апрель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Поставка рабочих станций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апрель-май, июль, октябрь, декабрь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Поставка принтеров и МФУ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апрель-май, июль, октябрь, декабрь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Поставка продуктов питания: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896">
                <a:tc>
                  <a:txBody>
                    <a:bodyPr/>
                    <a:lstStyle/>
                    <a:p>
                      <a:pPr indent="8102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-поставка молочной продукции (молочная и кисломолочная продукция)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май, ноябрь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49">
                <a:tc>
                  <a:txBody>
                    <a:bodyPr/>
                    <a:lstStyle/>
                    <a:p>
                      <a:pPr marL="8102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- поставка говядины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май, ноябрь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49">
                <a:tc>
                  <a:txBody>
                    <a:bodyPr/>
                    <a:lstStyle/>
                    <a:p>
                      <a:pPr marL="8102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- поставка мяса кур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май, ноябрь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49">
                <a:tc>
                  <a:txBody>
                    <a:bodyPr/>
                    <a:lstStyle/>
                    <a:p>
                      <a:pPr marL="8102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- поставка рыбы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май, ноябрь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896">
                <a:tc>
                  <a:txBody>
                    <a:bodyPr/>
                    <a:lstStyle/>
                    <a:p>
                      <a:pPr marL="8102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- поставка яиц (учреждения г. Омска и Омского района)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май, ноябрь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51520" y="1700808"/>
            <a:ext cx="8640960" cy="4752528"/>
          </a:xfrm>
          <a:prstGeom prst="roundRect">
            <a:avLst/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50000">
                <a:schemeClr val="bg1"/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1"/>
          </a:gra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участие в совместном аукционе выразили согласие 52 учреждения на закупку следующих продуктов: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Молоко – 258,0 тыс. литров;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Кисломолочная продукция, включая йогурт – 113,5 тыс. литров;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Сметана 13,6 тонн;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Масло сливочное – 12,3 тонн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Творог – 50,4 тонн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Сыр – 4,9 тонны;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Говядина – 120,1 тонна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Мясо кур – 53,3 тонн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Рыба мороженная – 80,4 тонн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Яйцо – 689,2 тыс. шт.</a:t>
            </a:r>
          </a:p>
          <a:p>
            <a:pPr algn="ctr"/>
            <a:endParaRPr lang="ru-RU" dirty="0"/>
          </a:p>
        </p:txBody>
      </p:sp>
      <p:sp>
        <p:nvSpPr>
          <p:cNvPr id="12" name="Прямоугольник с двумя вырезанными противолежащими углами 11"/>
          <p:cNvSpPr/>
          <p:nvPr/>
        </p:nvSpPr>
        <p:spPr>
          <a:xfrm>
            <a:off x="179512" y="476672"/>
            <a:ext cx="8784976" cy="864096"/>
          </a:xfrm>
          <a:prstGeom prst="snip2DiagRect">
            <a:avLst/>
          </a:prstGeom>
          <a:solidFill>
            <a:srgbClr val="CE7674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Потребность в продуктах питания заказчиков социальной сферы Омской области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Содержимое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04238465"/>
              </p:ext>
            </p:extLst>
          </p:nvPr>
        </p:nvGraphicFramePr>
        <p:xfrm>
          <a:off x="395536" y="1268760"/>
          <a:ext cx="8424935" cy="526690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99740"/>
                <a:gridCol w="2230130"/>
                <a:gridCol w="2278841"/>
                <a:gridCol w="2016224"/>
              </a:tblGrid>
              <a:tr h="7508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Юго-западное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Центральное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Юго-восточное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Северное</a:t>
                      </a:r>
                      <a:endParaRPr lang="ru-RU" sz="1800" dirty="0"/>
                    </a:p>
                  </a:txBody>
                  <a:tcPr/>
                </a:tc>
              </a:tr>
              <a:tr h="439406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Азовский</a:t>
                      </a:r>
                      <a:endParaRPr lang="ru-RU" sz="16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г.Омск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Калачинский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Большереченскй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61378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Таврический</a:t>
                      </a:r>
                      <a:endParaRPr lang="ru-RU" sz="16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Кормиловский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9406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Павлоградский</a:t>
                      </a:r>
                      <a:endParaRPr lang="ru-RU" sz="16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Омский район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Нижнеомский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Тарский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9406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Одесский</a:t>
                      </a:r>
                      <a:endParaRPr lang="ru-RU" sz="16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9406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Шербакульский</a:t>
                      </a:r>
                      <a:endParaRPr lang="ru-RU" sz="16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Муромцевский</a:t>
                      </a:r>
                      <a:endParaRPr lang="ru-RU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Знаменский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9406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Москаленский</a:t>
                      </a:r>
                      <a:endParaRPr lang="ru-RU" sz="16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9406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Полтавский</a:t>
                      </a:r>
                      <a:endParaRPr lang="ru-RU" sz="16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Оконешниковский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Усть-Ишимский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9406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Исилькульский</a:t>
                      </a:r>
                      <a:endParaRPr lang="ru-RU" sz="16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9406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Русско-Полянский</a:t>
                      </a:r>
                      <a:endParaRPr lang="ru-RU" sz="16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Черлакский</a:t>
                      </a:r>
                      <a:endParaRPr lang="ru-RU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9406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Тюкалинский</a:t>
                      </a:r>
                      <a:endParaRPr lang="ru-RU" sz="16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23" name="Схема 22"/>
          <p:cNvGraphicFramePr/>
          <p:nvPr/>
        </p:nvGraphicFramePr>
        <p:xfrm>
          <a:off x="395536" y="116632"/>
          <a:ext cx="8424936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420888"/>
            <a:ext cx="8784976" cy="2031325"/>
          </a:xfrm>
          <a:prstGeom prst="rect">
            <a:avLst/>
          </a:prstGeom>
          <a:gradFill>
            <a:gsLst>
              <a:gs pos="0">
                <a:srgbClr val="DEE7F6"/>
              </a:gs>
              <a:gs pos="50000">
                <a:schemeClr val="bg1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0"/>
          </a:gradFill>
          <a:ln w="38100">
            <a:solidFill>
              <a:srgbClr val="CF7CF4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Заказчики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обязаны при планировании закупки и ее осуществлении использовать информацию, включенную в соответствующую позицию каталога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том числе указывать согласно такой позиции следующую информацию: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наименование товара, работы, услуги;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единицы измерения количества товара, объема выполняемой работы, оказываемой услуги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описание товара, работы, услуги (при наличии такого описания в позиции)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 rot="5400000">
            <a:off x="4211960" y="476672"/>
            <a:ext cx="576064" cy="3168352"/>
          </a:xfrm>
          <a:prstGeom prst="rightArrow">
            <a:avLst/>
          </a:prstGeom>
          <a:solidFill>
            <a:srgbClr val="CC99FF"/>
          </a:solidFill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oolSlant"/>
            <a:contourClr>
              <a:schemeClr val="accent6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>
              <a:spcAft>
                <a:spcPts val="1200"/>
              </a:spcAft>
            </a:pPr>
            <a:endParaRPr lang="ru-RU" sz="1500" i="1" dirty="0">
              <a:solidFill>
                <a:schemeClr val="accent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179512" y="188640"/>
            <a:ext cx="8784976" cy="1512168"/>
          </a:xfrm>
          <a:prstGeom prst="snip2DiagRect">
            <a:avLst/>
          </a:prstGeom>
          <a:solidFill>
            <a:srgbClr val="CE7674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08.02.2017 № 145 "Об утверждении Правил формирования и ведения в единой информационной системе в сфере закупок каталога товаров, работ, услуг для обеспечения государственных и муниципальных нужд и Правил использования каталога товаров, работ, услуг для обеспечения государственных и муниципальных нужд»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4581128"/>
            <a:ext cx="8784976" cy="923330"/>
          </a:xfrm>
          <a:prstGeom prst="rect">
            <a:avLst/>
          </a:prstGeom>
          <a:gradFill>
            <a:gsLst>
              <a:gs pos="0">
                <a:srgbClr val="DEE7F6"/>
              </a:gs>
              <a:gs pos="50000">
                <a:schemeClr val="bg1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0"/>
          </a:gradFill>
          <a:ln w="38100">
            <a:solidFill>
              <a:srgbClr val="CF7CF4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Заказчики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вправе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указывать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дополнительную информацию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не предусмотренную КТРУ,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 наличии соответствующего обоснования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(если КТРУ предусматривает описание товара, работы, услуги в соответствующей позиции)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5805264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Заказчик обязан применять информацию, содержащуюся в КТРУ, но не может ее видоизменять под свои потребности, даже при наличии обоснования, т.к. Правила не предусматривают такую возможность.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1700808"/>
            <a:ext cx="4320480" cy="2308324"/>
          </a:xfrm>
          <a:prstGeom prst="rect">
            <a:avLst/>
          </a:prstGeom>
          <a:gradFill>
            <a:gsLst>
              <a:gs pos="0">
                <a:srgbClr val="DEE7F6"/>
              </a:gs>
              <a:gs pos="50000">
                <a:schemeClr val="bg1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0"/>
          </a:gradFill>
          <a:ln w="38100">
            <a:solidFill>
              <a:srgbClr val="CF7CF4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Приказ Минфина России от 04.06.2018    №126н "Об условиях допуска товаров, происходящих из иностранного государства или группы иностранных государств, для целей осуществления закупок товаров для обеспечения государственных и муниципальных        нужд"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 rot="5400000">
            <a:off x="2123728" y="-315416"/>
            <a:ext cx="576064" cy="3168352"/>
          </a:xfrm>
          <a:prstGeom prst="rightArrow">
            <a:avLst/>
          </a:prstGeom>
          <a:solidFill>
            <a:srgbClr val="CC99FF"/>
          </a:solidFill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oolSlant"/>
            <a:contourClr>
              <a:schemeClr val="accent6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>
              <a:spcAft>
                <a:spcPts val="1200"/>
              </a:spcAft>
            </a:pPr>
            <a:endParaRPr lang="ru-RU" sz="1500" i="1" dirty="0">
              <a:solidFill>
                <a:schemeClr val="accent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179512" y="188640"/>
            <a:ext cx="8784976" cy="648072"/>
          </a:xfrm>
          <a:prstGeom prst="snip2DiagRect">
            <a:avLst/>
          </a:prstGeom>
          <a:solidFill>
            <a:srgbClr val="CE7674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Соблюдение национального режима в закупках</a:t>
            </a:r>
            <a:endParaRPr lang="ru-RU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44008" y="1700808"/>
            <a:ext cx="4320480" cy="2308324"/>
          </a:xfrm>
          <a:prstGeom prst="rect">
            <a:avLst/>
          </a:prstGeom>
          <a:gradFill>
            <a:gsLst>
              <a:gs pos="0">
                <a:srgbClr val="DEE7F6"/>
              </a:gs>
              <a:gs pos="50000">
                <a:schemeClr val="bg1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0"/>
          </a:gradFill>
          <a:ln w="38100">
            <a:solidFill>
              <a:srgbClr val="CF7CF4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Постановление Правительства РФ от 22.08.2016 № 832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"Об ограничениях допуска отдельных видов пищевых продуктов, происходящих из иностранных государств, для целей осуществления закупок для обеспечения государственных и муниципальных нужд"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4941168"/>
            <a:ext cx="4392488" cy="923330"/>
          </a:xfrm>
          <a:prstGeom prst="rect">
            <a:avLst/>
          </a:prstGeom>
          <a:ln w="31750" cmpd="thickThin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7200"/>
              </a:spcBef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 закупке говядины, отдельных видов рыбы или мяса</a:t>
            </a:r>
          </a:p>
          <a:p>
            <a:pPr algn="just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5400000">
            <a:off x="6516216" y="-315416"/>
            <a:ext cx="576064" cy="3168352"/>
          </a:xfrm>
          <a:prstGeom prst="rightArrow">
            <a:avLst/>
          </a:prstGeom>
          <a:solidFill>
            <a:srgbClr val="CC99FF"/>
          </a:solidFill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oolSlant"/>
            <a:contourClr>
              <a:schemeClr val="accent6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>
              <a:spcAft>
                <a:spcPts val="1200"/>
              </a:spcAft>
            </a:pPr>
            <a:endParaRPr lang="ru-RU" sz="1500" i="1" dirty="0">
              <a:solidFill>
                <a:schemeClr val="accent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16016" y="4941168"/>
            <a:ext cx="4212976" cy="923330"/>
          </a:xfrm>
          <a:prstGeom prst="rect">
            <a:avLst/>
          </a:prstGeom>
          <a:ln w="31750" cmpd="thickThin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 закупке продукции из рыбы свежей, мяса КРС, молока, масла сливочного, сыра</a:t>
            </a:r>
          </a:p>
        </p:txBody>
      </p:sp>
      <p:sp>
        <p:nvSpPr>
          <p:cNvPr id="15" name="Стрелка вправо 14"/>
          <p:cNvSpPr/>
          <p:nvPr/>
        </p:nvSpPr>
        <p:spPr>
          <a:xfrm rot="5400000">
            <a:off x="2195736" y="2852936"/>
            <a:ext cx="576064" cy="3168352"/>
          </a:xfrm>
          <a:prstGeom prst="rightArrow">
            <a:avLst/>
          </a:prstGeom>
          <a:noFill/>
          <a:ln>
            <a:solidFill>
              <a:schemeClr val="accent4">
                <a:lumMod val="75000"/>
              </a:schemeClr>
            </a:solidFill>
          </a:ln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oolSlant"/>
            <a:contourClr>
              <a:schemeClr val="accent6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>
              <a:spcAft>
                <a:spcPts val="1200"/>
              </a:spcAft>
            </a:pPr>
            <a:endParaRPr lang="ru-RU" sz="1500" i="1" dirty="0">
              <a:solidFill>
                <a:schemeClr val="accent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 rot="5400000">
            <a:off x="6660232" y="2852936"/>
            <a:ext cx="576064" cy="3168352"/>
          </a:xfrm>
          <a:prstGeom prst="rightArrow">
            <a:avLst/>
          </a:prstGeom>
          <a:noFill/>
          <a:ln>
            <a:solidFill>
              <a:schemeClr val="accent4">
                <a:lumMod val="75000"/>
              </a:schemeClr>
            </a:solidFill>
          </a:ln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oolSlant"/>
            <a:contourClr>
              <a:schemeClr val="accent6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>
              <a:spcAft>
                <a:spcPts val="1200"/>
              </a:spcAft>
            </a:pPr>
            <a:endParaRPr lang="ru-RU" sz="1500" i="1" dirty="0">
              <a:solidFill>
                <a:schemeClr val="accent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772816"/>
            <a:ext cx="8640960" cy="923330"/>
          </a:xfrm>
          <a:prstGeom prst="rect">
            <a:avLst/>
          </a:prstGeom>
          <a:gradFill>
            <a:gsLst>
              <a:gs pos="0">
                <a:srgbClr val="DEE7F6"/>
              </a:gs>
              <a:gs pos="50000">
                <a:schemeClr val="bg1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0"/>
          </a:gradFill>
          <a:ln w="38100">
            <a:solidFill>
              <a:srgbClr val="CF7CF4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Постановление Правительства РФ от 14.07.2014 № 649 «О порядке предоставления учреждениям и предприятиям уголовно-исполнительной системы преимуществ в отношении предлагаемой ими цены контракта"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 rot="5400000">
            <a:off x="4499992" y="-315416"/>
            <a:ext cx="576064" cy="3168352"/>
          </a:xfrm>
          <a:prstGeom prst="rightArrow">
            <a:avLst/>
          </a:prstGeom>
          <a:solidFill>
            <a:srgbClr val="CC99FF"/>
          </a:solidFill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oolSlant"/>
            <a:contourClr>
              <a:schemeClr val="accent6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>
              <a:spcAft>
                <a:spcPts val="1200"/>
              </a:spcAft>
            </a:pPr>
            <a:endParaRPr lang="ru-RU" sz="1500" i="1" dirty="0">
              <a:solidFill>
                <a:schemeClr val="accent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179512" y="188640"/>
            <a:ext cx="8784976" cy="648072"/>
          </a:xfrm>
          <a:prstGeom prst="snip2DiagRect">
            <a:avLst/>
          </a:prstGeom>
          <a:solidFill>
            <a:srgbClr val="CE7674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483768" y="260648"/>
            <a:ext cx="4153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Предоставление преимуществ</a:t>
            </a:r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4499992" y="1628799"/>
            <a:ext cx="576064" cy="3168352"/>
          </a:xfrm>
          <a:prstGeom prst="rightArrow">
            <a:avLst/>
          </a:prstGeom>
          <a:noFill/>
          <a:ln>
            <a:solidFill>
              <a:schemeClr val="accent4">
                <a:lumMod val="75000"/>
              </a:schemeClr>
            </a:solidFill>
          </a:ln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oolSlant"/>
            <a:contourClr>
              <a:schemeClr val="accent6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>
              <a:spcAft>
                <a:spcPts val="1200"/>
              </a:spcAft>
            </a:pPr>
            <a:endParaRPr lang="ru-RU" sz="1500" i="1" dirty="0">
              <a:solidFill>
                <a:schemeClr val="accent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3717032"/>
            <a:ext cx="8640960" cy="646331"/>
          </a:xfrm>
          <a:prstGeom prst="rect">
            <a:avLst/>
          </a:prstGeom>
          <a:ln w="31750" cmpd="thickThin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перечень включены продукты питания - сыры, сметана</a:t>
            </a:r>
          </a:p>
          <a:p>
            <a:pPr algn="just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DA836-6342-4383-8052-6A8851614B1F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7491958" cy="472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365104"/>
            <a:ext cx="4464496" cy="2376264"/>
          </a:xfrm>
          <a:prstGeom prst="rect">
            <a:avLst/>
          </a:prstGeom>
          <a:noFill/>
          <a:ln w="38100" cmpd="thickThin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14" name="Скругленный прямоугольник 13"/>
          <p:cNvSpPr/>
          <p:nvPr/>
        </p:nvSpPr>
        <p:spPr>
          <a:xfrm>
            <a:off x="3131840" y="3501008"/>
            <a:ext cx="1296144" cy="1296144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788024" y="5805264"/>
            <a:ext cx="2088232" cy="288032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 стрелкой 16"/>
          <p:cNvCxnSpPr/>
          <p:nvPr/>
        </p:nvCxnSpPr>
        <p:spPr>
          <a:xfrm flipV="1">
            <a:off x="2483768" y="4869160"/>
            <a:ext cx="1296144" cy="792088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483768" y="5949280"/>
            <a:ext cx="2232248" cy="0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с двумя вырезанными противолежащими углами 25"/>
          <p:cNvSpPr/>
          <p:nvPr/>
        </p:nvSpPr>
        <p:spPr>
          <a:xfrm>
            <a:off x="251520" y="5373216"/>
            <a:ext cx="2088232" cy="936104"/>
          </a:xfrm>
          <a:prstGeom prst="snip2DiagRect">
            <a:avLst/>
          </a:prstGeom>
          <a:solidFill>
            <a:srgbClr val="CE7674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Инструкция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DA836-6342-4383-8052-6A8851614B1F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48680"/>
            <a:ext cx="8533139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251520" y="116632"/>
            <a:ext cx="8568952" cy="576064"/>
          </a:xfrm>
          <a:prstGeom prst="snip2DiagRect">
            <a:avLst/>
          </a:prstGeom>
          <a:solidFill>
            <a:srgbClr val="CE7674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Соглашение о совместной закупке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212976"/>
            <a:ext cx="4320479" cy="3528392"/>
          </a:xfrm>
          <a:prstGeom prst="rect">
            <a:avLst/>
          </a:prstGeom>
          <a:noFill/>
          <a:ln w="3810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51520" y="4941168"/>
            <a:ext cx="4248472" cy="923330"/>
          </a:xfrm>
          <a:prstGeom prst="rect">
            <a:avLst/>
          </a:prstGeom>
          <a:ln w="31750" cmpd="thickThin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Соглашение о совместной закупке создается сотрудником уполномоченного органа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9025</TotalTime>
  <Words>490</Words>
  <Application>Microsoft Office PowerPoint</Application>
  <PresentationFormat>Экран (4:3)</PresentationFormat>
  <Paragraphs>119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 Организация совместных аукционов на поставку продуктов питания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  Организация совместных аукционов на поставку продуктов питания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guks_32</cp:lastModifiedBy>
  <cp:revision>498</cp:revision>
  <dcterms:created xsi:type="dcterms:W3CDTF">2012-03-24T04:55:46Z</dcterms:created>
  <dcterms:modified xsi:type="dcterms:W3CDTF">2019-04-22T11:14:55Z</dcterms:modified>
</cp:coreProperties>
</file>